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6" r:id="rId2"/>
    <p:sldId id="271" r:id="rId3"/>
    <p:sldId id="268" r:id="rId4"/>
    <p:sldId id="269" r:id="rId5"/>
    <p:sldId id="270" r:id="rId6"/>
    <p:sldId id="272" r:id="rId7"/>
    <p:sldId id="273" r:id="rId8"/>
    <p:sldId id="277" r:id="rId9"/>
    <p:sldId id="257" r:id="rId10"/>
    <p:sldId id="258" r:id="rId11"/>
    <p:sldId id="259" r:id="rId12"/>
    <p:sldId id="260" r:id="rId13"/>
    <p:sldId id="261" r:id="rId14"/>
    <p:sldId id="262" r:id="rId15"/>
    <p:sldId id="264" r:id="rId16"/>
    <p:sldId id="265" r:id="rId17"/>
    <p:sldId id="266"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2"/>
    <p:restoredTop sz="94591"/>
  </p:normalViewPr>
  <p:slideViewPr>
    <p:cSldViewPr snapToGrid="0">
      <p:cViewPr>
        <p:scale>
          <a:sx n="115" d="100"/>
          <a:sy n="115" d="100"/>
        </p:scale>
        <p:origin x="504"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E0F89-4FD7-4B65-B19B-ECAFA09177E6}" type="datetimeFigureOut">
              <a:t>2025/10/30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60B81-88D6-4485-8191-71790F53C474}" type="slidenum">
              <a:t>‹#›</a:t>
            </a:fld>
            <a:endParaRPr lang="en-US"/>
          </a:p>
        </p:txBody>
      </p:sp>
    </p:spTree>
    <p:extLst>
      <p:ext uri="{BB962C8B-B14F-4D97-AF65-F5344CB8AC3E}">
        <p14:creationId xmlns:p14="http://schemas.microsoft.com/office/powerpoint/2010/main" val="350679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10/30/25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10/30/25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10/30/25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10/30/25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ams.informatik.uni-hamburg.de/lectures/2019ws/seminar/ir/doc/slides/FinT%C3%B6ter-Online_Multi_Agent_Pathfinding.pdf" TargetMode="External"/><Relationship Id="rId2" Type="http://schemas.openxmlformats.org/officeDocument/2006/relationships/hyperlink" Target="https://lernen.min.uni-hamburg.de/pluginfile.php/422769/mod_page/content/10/seminar_presentation-master.zip?time=1731331315875" TargetMode="External"/><Relationship Id="rId1" Type="http://schemas.openxmlformats.org/officeDocument/2006/relationships/slideLayout" Target="../slideLayouts/slideLayout2.xml"/><Relationship Id="rId6" Type="http://schemas.openxmlformats.org/officeDocument/2006/relationships/hyperlink" Target="https://tams.informatik.uni-hamburg.de/lectures/2025ss/seminar/ir/" TargetMode="External"/><Relationship Id="rId5" Type="http://schemas.openxmlformats.org/officeDocument/2006/relationships/hyperlink" Target="https://tams.informatik.uni-hamburg.de/lectures/2019ws/seminar/ir/doc/slides/YannicJ%C3%A4nike-human_pose_estimation.pdf" TargetMode="External"/><Relationship Id="rId4" Type="http://schemas.openxmlformats.org/officeDocument/2006/relationships/hyperlink" Target="https://tams.informatik.uni-hamburg.de/lectures/2019ws/seminar/ir/doc/slides/JonasHagge-Flocking_Navigation_in_Swarm_Robotics.pdf"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Intellectual_propert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shang-ching.liu@uni-hamburg.d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Tzw23n_3wzE&amp;list=PL9Hnb9qlvGkRMZa0rv3q9oicqsqEshgV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8035-ED9C-7782-BC48-FA358749CBE2}"/>
              </a:ext>
            </a:extLst>
          </p:cNvPr>
          <p:cNvSpPr>
            <a:spLocks noGrp="1"/>
          </p:cNvSpPr>
          <p:nvPr>
            <p:ph type="ctrTitle"/>
          </p:nvPr>
        </p:nvSpPr>
        <p:spPr/>
        <p:txBody>
          <a:bodyPr/>
          <a:lstStyle/>
          <a:p>
            <a:r>
              <a:rPr lang="en-TW" dirty="0"/>
              <a:t>Master Project Seminar WS 25/26</a:t>
            </a:r>
          </a:p>
        </p:txBody>
      </p:sp>
      <p:sp>
        <p:nvSpPr>
          <p:cNvPr id="3" name="Subtitle 2">
            <a:extLst>
              <a:ext uri="{FF2B5EF4-FFF2-40B4-BE49-F238E27FC236}">
                <a16:creationId xmlns:a16="http://schemas.microsoft.com/office/drawing/2014/main" id="{2E0D0727-9403-4E32-9750-E9C535288995}"/>
              </a:ext>
            </a:extLst>
          </p:cNvPr>
          <p:cNvSpPr>
            <a:spLocks noGrp="1"/>
          </p:cNvSpPr>
          <p:nvPr>
            <p:ph type="subTitle" idx="1"/>
          </p:nvPr>
        </p:nvSpPr>
        <p:spPr/>
        <p:txBody>
          <a:bodyPr/>
          <a:lstStyle/>
          <a:p>
            <a:r>
              <a:rPr lang="en-TW"/>
              <a:t>Shang-Ching Liu</a:t>
            </a:r>
          </a:p>
        </p:txBody>
      </p:sp>
      <p:sp>
        <p:nvSpPr>
          <p:cNvPr id="4" name="Slide Number Placeholder 3">
            <a:extLst>
              <a:ext uri="{FF2B5EF4-FFF2-40B4-BE49-F238E27FC236}">
                <a16:creationId xmlns:a16="http://schemas.microsoft.com/office/drawing/2014/main" id="{FD2043DF-A2B9-D209-5BF6-D4F0CAE6F29C}"/>
              </a:ext>
            </a:extLst>
          </p:cNvPr>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882609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88074-E3B1-36E0-C921-50B015B320F8}"/>
              </a:ext>
            </a:extLst>
          </p:cNvPr>
          <p:cNvSpPr>
            <a:spLocks noGrp="1"/>
          </p:cNvSpPr>
          <p:nvPr>
            <p:ph type="title"/>
          </p:nvPr>
        </p:nvSpPr>
        <p:spPr/>
        <p:txBody>
          <a:bodyPr/>
          <a:lstStyle/>
          <a:p>
            <a:r>
              <a:rPr lang="en-US">
                <a:ea typeface="+mj-lt"/>
                <a:cs typeface="+mj-lt"/>
              </a:rPr>
              <a:t>Motion Planning</a:t>
            </a:r>
            <a:endParaRPr lang="en-US"/>
          </a:p>
        </p:txBody>
      </p:sp>
      <p:pic>
        <p:nvPicPr>
          <p:cNvPr id="6" name="Content Placeholder 5">
            <a:extLst>
              <a:ext uri="{FF2B5EF4-FFF2-40B4-BE49-F238E27FC236}">
                <a16:creationId xmlns:a16="http://schemas.microsoft.com/office/drawing/2014/main" id="{B64B93B2-99C0-B114-8FAD-7E3885851DE4}"/>
              </a:ext>
            </a:extLst>
          </p:cNvPr>
          <p:cNvPicPr>
            <a:picLocks noGrp="1" noChangeAspect="1"/>
          </p:cNvPicPr>
          <p:nvPr>
            <p:ph idx="1"/>
          </p:nvPr>
        </p:nvPicPr>
        <p:blipFill>
          <a:blip r:embed="rId2"/>
          <a:stretch>
            <a:fillRect/>
          </a:stretch>
        </p:blipFill>
        <p:spPr>
          <a:xfrm>
            <a:off x="835981" y="1694395"/>
            <a:ext cx="10320290" cy="4547215"/>
          </a:xfrm>
        </p:spPr>
      </p:pic>
      <p:sp>
        <p:nvSpPr>
          <p:cNvPr id="4" name="Slide Number Placeholder 3">
            <a:extLst>
              <a:ext uri="{FF2B5EF4-FFF2-40B4-BE49-F238E27FC236}">
                <a16:creationId xmlns:a16="http://schemas.microsoft.com/office/drawing/2014/main" id="{B4AE7693-FFED-368B-E497-65E79BF08949}"/>
              </a:ext>
            </a:extLst>
          </p:cNvPr>
          <p:cNvSpPr>
            <a:spLocks noGrp="1"/>
          </p:cNvSpPr>
          <p:nvPr>
            <p:ph type="sldNum" sz="quarter" idx="12"/>
          </p:nvPr>
        </p:nvSpPr>
        <p:spPr/>
        <p:txBody>
          <a:bodyPr/>
          <a:lstStyle/>
          <a:p>
            <a:fld id="{330EA680-D336-4FF7-8B7A-9848BB0A1C32}" type="slidenum">
              <a:rPr lang="en-US" smtClean="0"/>
              <a:t>10</a:t>
            </a:fld>
            <a:endParaRPr lang="en-US"/>
          </a:p>
        </p:txBody>
      </p:sp>
      <p:sp>
        <p:nvSpPr>
          <p:cNvPr id="5" name="TextBox 4">
            <a:extLst>
              <a:ext uri="{FF2B5EF4-FFF2-40B4-BE49-F238E27FC236}">
                <a16:creationId xmlns:a16="http://schemas.microsoft.com/office/drawing/2014/main" id="{66A458C9-9BC5-1344-52DA-4DCEB2C05F82}"/>
              </a:ext>
            </a:extLst>
          </p:cNvPr>
          <p:cNvSpPr txBox="1"/>
          <p:nvPr/>
        </p:nvSpPr>
        <p:spPr>
          <a:xfrm>
            <a:off x="-2959" y="6610905"/>
            <a:ext cx="295774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https://</a:t>
            </a:r>
            <a:r>
              <a:rPr lang="en-US" sz="1000" dirty="0" err="1"/>
              <a:t>github.com</a:t>
            </a:r>
            <a:r>
              <a:rPr lang="en-US" sz="1000" dirty="0"/>
              <a:t>/ai-winter/</a:t>
            </a:r>
            <a:r>
              <a:rPr lang="en-US" sz="1000" dirty="0" err="1"/>
              <a:t>ros_motion_planning</a:t>
            </a:r>
            <a:endParaRPr lang="en-US" sz="1000" dirty="0">
              <a:cs typeface="Arial"/>
            </a:endParaRPr>
          </a:p>
        </p:txBody>
      </p:sp>
    </p:spTree>
    <p:extLst>
      <p:ext uri="{BB962C8B-B14F-4D97-AF65-F5344CB8AC3E}">
        <p14:creationId xmlns:p14="http://schemas.microsoft.com/office/powerpoint/2010/main" val="392033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7378-001B-FC19-FC19-6814B1F695C0}"/>
              </a:ext>
            </a:extLst>
          </p:cNvPr>
          <p:cNvSpPr>
            <a:spLocks noGrp="1"/>
          </p:cNvSpPr>
          <p:nvPr>
            <p:ph type="title"/>
          </p:nvPr>
        </p:nvSpPr>
        <p:spPr/>
        <p:txBody>
          <a:bodyPr/>
          <a:lstStyle/>
          <a:p>
            <a:r>
              <a:rPr lang="en-US">
                <a:ea typeface="+mj-lt"/>
                <a:cs typeface="+mj-lt"/>
              </a:rPr>
              <a:t>Grasping</a:t>
            </a:r>
            <a:endParaRPr lang="en-US"/>
          </a:p>
        </p:txBody>
      </p:sp>
      <p:pic>
        <p:nvPicPr>
          <p:cNvPr id="5" name="Content Placeholder 4" descr="A machine on a table&#10;&#10;AI-generated content may be incorrect.">
            <a:extLst>
              <a:ext uri="{FF2B5EF4-FFF2-40B4-BE49-F238E27FC236}">
                <a16:creationId xmlns:a16="http://schemas.microsoft.com/office/drawing/2014/main" id="{B2D4A146-F6D4-0E3D-07C5-FBFECE37FBDB}"/>
              </a:ext>
            </a:extLst>
          </p:cNvPr>
          <p:cNvPicPr>
            <a:picLocks noGrp="1" noChangeAspect="1"/>
          </p:cNvPicPr>
          <p:nvPr>
            <p:ph idx="1"/>
          </p:nvPr>
        </p:nvPicPr>
        <p:blipFill>
          <a:blip r:embed="rId2"/>
          <a:stretch>
            <a:fillRect/>
          </a:stretch>
        </p:blipFill>
        <p:spPr>
          <a:xfrm>
            <a:off x="2036316" y="1695920"/>
            <a:ext cx="7616300" cy="4374009"/>
          </a:xfrm>
        </p:spPr>
      </p:pic>
      <p:sp>
        <p:nvSpPr>
          <p:cNvPr id="4" name="Slide Number Placeholder 3">
            <a:extLst>
              <a:ext uri="{FF2B5EF4-FFF2-40B4-BE49-F238E27FC236}">
                <a16:creationId xmlns:a16="http://schemas.microsoft.com/office/drawing/2014/main" id="{162AE581-5846-0044-503D-17FC8BCE134C}"/>
              </a:ext>
            </a:extLst>
          </p:cNvPr>
          <p:cNvSpPr>
            <a:spLocks noGrp="1"/>
          </p:cNvSpPr>
          <p:nvPr>
            <p:ph type="sldNum" sz="quarter" idx="12"/>
          </p:nvPr>
        </p:nvSpPr>
        <p:spPr/>
        <p:txBody>
          <a:bodyPr/>
          <a:lstStyle/>
          <a:p>
            <a:fld id="{330EA680-D336-4FF7-8B7A-9848BB0A1C32}" type="slidenum">
              <a:rPr lang="en-US" smtClean="0"/>
              <a:t>11</a:t>
            </a:fld>
            <a:endParaRPr lang="en-US"/>
          </a:p>
        </p:txBody>
      </p:sp>
      <p:sp>
        <p:nvSpPr>
          <p:cNvPr id="6" name="TextBox 5">
            <a:extLst>
              <a:ext uri="{FF2B5EF4-FFF2-40B4-BE49-F238E27FC236}">
                <a16:creationId xmlns:a16="http://schemas.microsoft.com/office/drawing/2014/main" id="{8D551B6C-C7A1-2501-E88F-E9769FA35DFA}"/>
              </a:ext>
            </a:extLst>
          </p:cNvPr>
          <p:cNvSpPr txBox="1"/>
          <p:nvPr/>
        </p:nvSpPr>
        <p:spPr>
          <a:xfrm>
            <a:off x="-2959" y="6610905"/>
            <a:ext cx="363836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https://github.com/JeroenOudeVrielink/ur5-robotic-grasping</a:t>
            </a:r>
            <a:endParaRPr lang="en-US" sz="1000">
              <a:cs typeface="Arial"/>
            </a:endParaRPr>
          </a:p>
        </p:txBody>
      </p:sp>
    </p:spTree>
    <p:extLst>
      <p:ext uri="{BB962C8B-B14F-4D97-AF65-F5344CB8AC3E}">
        <p14:creationId xmlns:p14="http://schemas.microsoft.com/office/powerpoint/2010/main" val="198057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FF92-D63D-FA2E-BB93-365F4D1129EF}"/>
              </a:ext>
            </a:extLst>
          </p:cNvPr>
          <p:cNvSpPr>
            <a:spLocks noGrp="1"/>
          </p:cNvSpPr>
          <p:nvPr>
            <p:ph type="title"/>
          </p:nvPr>
        </p:nvSpPr>
        <p:spPr/>
        <p:txBody>
          <a:bodyPr/>
          <a:lstStyle/>
          <a:p>
            <a:r>
              <a:rPr lang="en-US">
                <a:ea typeface="+mj-lt"/>
                <a:cs typeface="+mj-lt"/>
              </a:rPr>
              <a:t>Object Recognition</a:t>
            </a:r>
            <a:endParaRPr lang="en-US"/>
          </a:p>
        </p:txBody>
      </p:sp>
      <p:pic>
        <p:nvPicPr>
          <p:cNvPr id="5" name="Content Placeholder 4" descr="alt text">
            <a:extLst>
              <a:ext uri="{FF2B5EF4-FFF2-40B4-BE49-F238E27FC236}">
                <a16:creationId xmlns:a16="http://schemas.microsoft.com/office/drawing/2014/main" id="{CB074EF5-3673-6D4B-1BBF-008025133FE2}"/>
              </a:ext>
            </a:extLst>
          </p:cNvPr>
          <p:cNvPicPr>
            <a:picLocks noGrp="1" noChangeAspect="1"/>
          </p:cNvPicPr>
          <p:nvPr>
            <p:ph idx="1"/>
          </p:nvPr>
        </p:nvPicPr>
        <p:blipFill>
          <a:blip r:embed="rId2"/>
          <a:stretch>
            <a:fillRect/>
          </a:stretch>
        </p:blipFill>
        <p:spPr>
          <a:xfrm>
            <a:off x="2606829" y="1825625"/>
            <a:ext cx="6978342" cy="4351338"/>
          </a:xfrm>
        </p:spPr>
      </p:pic>
      <p:sp>
        <p:nvSpPr>
          <p:cNvPr id="4" name="Slide Number Placeholder 3">
            <a:extLst>
              <a:ext uri="{FF2B5EF4-FFF2-40B4-BE49-F238E27FC236}">
                <a16:creationId xmlns:a16="http://schemas.microsoft.com/office/drawing/2014/main" id="{9F946EE0-F89F-26E0-8828-819D5EFC6175}"/>
              </a:ext>
            </a:extLst>
          </p:cNvPr>
          <p:cNvSpPr>
            <a:spLocks noGrp="1"/>
          </p:cNvSpPr>
          <p:nvPr>
            <p:ph type="sldNum" sz="quarter" idx="12"/>
          </p:nvPr>
        </p:nvSpPr>
        <p:spPr/>
        <p:txBody>
          <a:bodyPr/>
          <a:lstStyle/>
          <a:p>
            <a:fld id="{330EA680-D336-4FF7-8B7A-9848BB0A1C32}" type="slidenum">
              <a:rPr lang="en-US" smtClean="0"/>
              <a:t>12</a:t>
            </a:fld>
            <a:endParaRPr lang="en-US"/>
          </a:p>
        </p:txBody>
      </p:sp>
      <p:sp>
        <p:nvSpPr>
          <p:cNvPr id="6" name="TextBox 5">
            <a:extLst>
              <a:ext uri="{FF2B5EF4-FFF2-40B4-BE49-F238E27FC236}">
                <a16:creationId xmlns:a16="http://schemas.microsoft.com/office/drawing/2014/main" id="{8C86E56F-9D1D-BDD5-2105-0582FA3B60C2}"/>
              </a:ext>
            </a:extLst>
          </p:cNvPr>
          <p:cNvSpPr txBox="1"/>
          <p:nvPr/>
        </p:nvSpPr>
        <p:spPr>
          <a:xfrm>
            <a:off x="-2959" y="6603507"/>
            <a:ext cx="356438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https://github.com/CapstoneProject18/Object-Recognition</a:t>
            </a:r>
            <a:endParaRPr lang="en-US" sz="1000">
              <a:cs typeface="Arial"/>
            </a:endParaRPr>
          </a:p>
        </p:txBody>
      </p:sp>
    </p:spTree>
    <p:extLst>
      <p:ext uri="{BB962C8B-B14F-4D97-AF65-F5344CB8AC3E}">
        <p14:creationId xmlns:p14="http://schemas.microsoft.com/office/powerpoint/2010/main" val="3477299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F1446-D40C-229C-D0D4-C685804BB998}"/>
              </a:ext>
            </a:extLst>
          </p:cNvPr>
          <p:cNvSpPr>
            <a:spLocks noGrp="1"/>
          </p:cNvSpPr>
          <p:nvPr>
            <p:ph type="title"/>
          </p:nvPr>
        </p:nvSpPr>
        <p:spPr/>
        <p:txBody>
          <a:bodyPr/>
          <a:lstStyle/>
          <a:p>
            <a:r>
              <a:rPr lang="en-US">
                <a:ea typeface="+mj-lt"/>
                <a:cs typeface="+mj-lt"/>
              </a:rPr>
              <a:t>Object Reconstruction</a:t>
            </a:r>
            <a:endParaRPr lang="en-US"/>
          </a:p>
        </p:txBody>
      </p:sp>
      <p:pic>
        <p:nvPicPr>
          <p:cNvPr id="5" name="Content Placeholder 4" descr="Logo">
            <a:extLst>
              <a:ext uri="{FF2B5EF4-FFF2-40B4-BE49-F238E27FC236}">
                <a16:creationId xmlns:a16="http://schemas.microsoft.com/office/drawing/2014/main" id="{9B4A4D8A-AF9B-3430-58F1-E9BEA6120EBA}"/>
              </a:ext>
            </a:extLst>
          </p:cNvPr>
          <p:cNvPicPr>
            <a:picLocks noGrp="1" noChangeAspect="1"/>
          </p:cNvPicPr>
          <p:nvPr>
            <p:ph idx="1"/>
          </p:nvPr>
        </p:nvPicPr>
        <p:blipFill>
          <a:blip r:embed="rId2"/>
          <a:stretch>
            <a:fillRect/>
          </a:stretch>
        </p:blipFill>
        <p:spPr>
          <a:xfrm>
            <a:off x="838200" y="2686844"/>
            <a:ext cx="10515600" cy="2628900"/>
          </a:xfrm>
        </p:spPr>
      </p:pic>
      <p:sp>
        <p:nvSpPr>
          <p:cNvPr id="4" name="Slide Number Placeholder 3">
            <a:extLst>
              <a:ext uri="{FF2B5EF4-FFF2-40B4-BE49-F238E27FC236}">
                <a16:creationId xmlns:a16="http://schemas.microsoft.com/office/drawing/2014/main" id="{FCE2AA84-5968-3C3F-0ED8-998A0F9DD8D8}"/>
              </a:ext>
            </a:extLst>
          </p:cNvPr>
          <p:cNvSpPr>
            <a:spLocks noGrp="1"/>
          </p:cNvSpPr>
          <p:nvPr>
            <p:ph type="sldNum" sz="quarter" idx="12"/>
          </p:nvPr>
        </p:nvSpPr>
        <p:spPr/>
        <p:txBody>
          <a:bodyPr/>
          <a:lstStyle/>
          <a:p>
            <a:fld id="{330EA680-D336-4FF7-8B7A-9848BB0A1C32}" type="slidenum">
              <a:rPr lang="en-US" smtClean="0"/>
              <a:t>13</a:t>
            </a:fld>
            <a:endParaRPr lang="en-US"/>
          </a:p>
        </p:txBody>
      </p:sp>
      <p:sp>
        <p:nvSpPr>
          <p:cNvPr id="6" name="TextBox 5">
            <a:extLst>
              <a:ext uri="{FF2B5EF4-FFF2-40B4-BE49-F238E27FC236}">
                <a16:creationId xmlns:a16="http://schemas.microsoft.com/office/drawing/2014/main" id="{4AE2496E-D281-D3E4-6CCC-E61F69AFF85C}"/>
              </a:ext>
            </a:extLst>
          </p:cNvPr>
          <p:cNvSpPr txBox="1"/>
          <p:nvPr/>
        </p:nvSpPr>
        <p:spPr>
          <a:xfrm>
            <a:off x="-10357" y="6610905"/>
            <a:ext cx="306131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https://github.com/dqj5182/CONTHO_RELEASE</a:t>
            </a:r>
            <a:endParaRPr lang="en-US" sz="1000">
              <a:cs typeface="Arial"/>
            </a:endParaRPr>
          </a:p>
        </p:txBody>
      </p:sp>
    </p:spTree>
    <p:extLst>
      <p:ext uri="{BB962C8B-B14F-4D97-AF65-F5344CB8AC3E}">
        <p14:creationId xmlns:p14="http://schemas.microsoft.com/office/powerpoint/2010/main" val="176385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9E7F-1C3A-E05C-4B0E-DB7152706272}"/>
              </a:ext>
            </a:extLst>
          </p:cNvPr>
          <p:cNvSpPr>
            <a:spLocks noGrp="1"/>
          </p:cNvSpPr>
          <p:nvPr>
            <p:ph type="title"/>
          </p:nvPr>
        </p:nvSpPr>
        <p:spPr/>
        <p:txBody>
          <a:bodyPr/>
          <a:lstStyle/>
          <a:p>
            <a:r>
              <a:rPr lang="en-US">
                <a:ea typeface="+mj-lt"/>
                <a:cs typeface="+mj-lt"/>
              </a:rPr>
              <a:t>Sound Localization and Recognition</a:t>
            </a:r>
            <a:endParaRPr lang="en-US"/>
          </a:p>
        </p:txBody>
      </p:sp>
      <p:pic>
        <p:nvPicPr>
          <p:cNvPr id="5" name="Content Placeholder 4" descr="avatar">
            <a:extLst>
              <a:ext uri="{FF2B5EF4-FFF2-40B4-BE49-F238E27FC236}">
                <a16:creationId xmlns:a16="http://schemas.microsoft.com/office/drawing/2014/main" id="{F4C215B8-5EE3-16EF-06F4-E0AA2B6BD507}"/>
              </a:ext>
            </a:extLst>
          </p:cNvPr>
          <p:cNvPicPr>
            <a:picLocks noGrp="1" noChangeAspect="1"/>
          </p:cNvPicPr>
          <p:nvPr>
            <p:ph idx="1"/>
          </p:nvPr>
        </p:nvPicPr>
        <p:blipFill>
          <a:blip r:embed="rId2"/>
          <a:stretch>
            <a:fillRect/>
          </a:stretch>
        </p:blipFill>
        <p:spPr>
          <a:xfrm>
            <a:off x="2007903" y="1537101"/>
            <a:ext cx="8168795" cy="5320483"/>
          </a:xfrm>
        </p:spPr>
      </p:pic>
      <p:sp>
        <p:nvSpPr>
          <p:cNvPr id="4" name="Slide Number Placeholder 3">
            <a:extLst>
              <a:ext uri="{FF2B5EF4-FFF2-40B4-BE49-F238E27FC236}">
                <a16:creationId xmlns:a16="http://schemas.microsoft.com/office/drawing/2014/main" id="{CA13F112-6E14-E8B1-23B6-BD4513F5D264}"/>
              </a:ext>
            </a:extLst>
          </p:cNvPr>
          <p:cNvSpPr>
            <a:spLocks noGrp="1"/>
          </p:cNvSpPr>
          <p:nvPr>
            <p:ph type="sldNum" sz="quarter" idx="12"/>
          </p:nvPr>
        </p:nvSpPr>
        <p:spPr/>
        <p:txBody>
          <a:bodyPr/>
          <a:lstStyle/>
          <a:p>
            <a:fld id="{330EA680-D336-4FF7-8B7A-9848BB0A1C32}" type="slidenum">
              <a:rPr lang="en-US" smtClean="0"/>
              <a:t>14</a:t>
            </a:fld>
            <a:endParaRPr lang="en-US"/>
          </a:p>
        </p:txBody>
      </p:sp>
      <p:sp>
        <p:nvSpPr>
          <p:cNvPr id="6" name="TextBox 5">
            <a:extLst>
              <a:ext uri="{FF2B5EF4-FFF2-40B4-BE49-F238E27FC236}">
                <a16:creationId xmlns:a16="http://schemas.microsoft.com/office/drawing/2014/main" id="{531D56F3-09EC-9F6A-DC92-658C2EFD6305}"/>
              </a:ext>
            </a:extLst>
          </p:cNvPr>
          <p:cNvSpPr txBox="1"/>
          <p:nvPr/>
        </p:nvSpPr>
        <p:spPr>
          <a:xfrm>
            <a:off x="-2959" y="6307585"/>
            <a:ext cx="2018191"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https://github.com/shvdiwnkozbw/Multi-Source-Sound-Localization</a:t>
            </a:r>
            <a:endParaRPr lang="en-US" sz="1000">
              <a:cs typeface="Arial"/>
            </a:endParaRPr>
          </a:p>
        </p:txBody>
      </p:sp>
    </p:spTree>
    <p:extLst>
      <p:ext uri="{BB962C8B-B14F-4D97-AF65-F5344CB8AC3E}">
        <p14:creationId xmlns:p14="http://schemas.microsoft.com/office/powerpoint/2010/main" val="319642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A9721-C755-8440-DB60-EDF026935D38}"/>
              </a:ext>
            </a:extLst>
          </p:cNvPr>
          <p:cNvSpPr>
            <a:spLocks noGrp="1"/>
          </p:cNvSpPr>
          <p:nvPr>
            <p:ph type="title"/>
          </p:nvPr>
        </p:nvSpPr>
        <p:spPr/>
        <p:txBody>
          <a:bodyPr/>
          <a:lstStyle/>
          <a:p>
            <a:r>
              <a:rPr lang="en-US">
                <a:ea typeface="+mj-lt"/>
                <a:cs typeface="+mj-lt"/>
              </a:rPr>
              <a:t>Robot action deliberation</a:t>
            </a:r>
            <a:endParaRPr lang="en-US">
              <a:cs typeface="Arial"/>
            </a:endParaRPr>
          </a:p>
        </p:txBody>
      </p:sp>
      <p:sp>
        <p:nvSpPr>
          <p:cNvPr id="3" name="Content Placeholder 2">
            <a:extLst>
              <a:ext uri="{FF2B5EF4-FFF2-40B4-BE49-F238E27FC236}">
                <a16:creationId xmlns:a16="http://schemas.microsoft.com/office/drawing/2014/main" id="{7ADDA280-9E58-5A46-2968-D4E0614C669C}"/>
              </a:ext>
            </a:extLst>
          </p:cNvPr>
          <p:cNvSpPr>
            <a:spLocks noGrp="1"/>
          </p:cNvSpPr>
          <p:nvPr>
            <p:ph idx="1"/>
          </p:nvPr>
        </p:nvSpPr>
        <p:spPr/>
        <p:txBody>
          <a:bodyPr vert="horz" lIns="91440" tIns="45720" rIns="91440" bIns="45720" rtlCol="0" anchor="t">
            <a:normAutofit/>
          </a:bodyPr>
          <a:lstStyle/>
          <a:p>
            <a:r>
              <a:rPr lang="en-US" dirty="0">
                <a:cs typeface="Arial"/>
              </a:rPr>
              <a:t>State Machine</a:t>
            </a:r>
          </a:p>
          <a:p>
            <a:r>
              <a:rPr lang="en-US" dirty="0">
                <a:cs typeface="Arial"/>
              </a:rPr>
              <a:t>Behavior Tree</a:t>
            </a:r>
          </a:p>
          <a:p>
            <a:r>
              <a:rPr lang="en-US" dirty="0">
                <a:cs typeface="Arial"/>
              </a:rPr>
              <a:t>LLM based approach</a:t>
            </a:r>
          </a:p>
        </p:txBody>
      </p:sp>
      <p:sp>
        <p:nvSpPr>
          <p:cNvPr id="4" name="Slide Number Placeholder 3">
            <a:extLst>
              <a:ext uri="{FF2B5EF4-FFF2-40B4-BE49-F238E27FC236}">
                <a16:creationId xmlns:a16="http://schemas.microsoft.com/office/drawing/2014/main" id="{2C1784CE-6D7C-D18F-2132-387582C59DD2}"/>
              </a:ext>
            </a:extLst>
          </p:cNvPr>
          <p:cNvSpPr>
            <a:spLocks noGrp="1"/>
          </p:cNvSpPr>
          <p:nvPr>
            <p:ph type="sldNum" sz="quarter" idx="12"/>
          </p:nvPr>
        </p:nvSpPr>
        <p:spPr/>
        <p:txBody>
          <a:bodyPr/>
          <a:lstStyle/>
          <a:p>
            <a:fld id="{330EA680-D336-4FF7-8B7A-9848BB0A1C32}" type="slidenum">
              <a:rPr lang="en-US" smtClean="0"/>
              <a:t>15</a:t>
            </a:fld>
            <a:endParaRPr lang="en-US"/>
          </a:p>
        </p:txBody>
      </p:sp>
      <p:pic>
        <p:nvPicPr>
          <p:cNvPr id="6" name="Picture 5">
            <a:extLst>
              <a:ext uri="{FF2B5EF4-FFF2-40B4-BE49-F238E27FC236}">
                <a16:creationId xmlns:a16="http://schemas.microsoft.com/office/drawing/2014/main" id="{447D1C84-F238-428B-5A69-C9F7353A6F3E}"/>
              </a:ext>
            </a:extLst>
          </p:cNvPr>
          <p:cNvPicPr>
            <a:picLocks noChangeAspect="1"/>
          </p:cNvPicPr>
          <p:nvPr/>
        </p:nvPicPr>
        <p:blipFill>
          <a:blip r:embed="rId2"/>
          <a:stretch>
            <a:fillRect/>
          </a:stretch>
        </p:blipFill>
        <p:spPr>
          <a:xfrm>
            <a:off x="4717002" y="1709994"/>
            <a:ext cx="7152442" cy="4643895"/>
          </a:xfrm>
          <a:prstGeom prst="rect">
            <a:avLst/>
          </a:prstGeom>
        </p:spPr>
      </p:pic>
      <p:sp>
        <p:nvSpPr>
          <p:cNvPr id="7" name="TextBox 6">
            <a:extLst>
              <a:ext uri="{FF2B5EF4-FFF2-40B4-BE49-F238E27FC236}">
                <a16:creationId xmlns:a16="http://schemas.microsoft.com/office/drawing/2014/main" id="{0676793C-DE3F-AFD9-6B3D-F446C38044CC}"/>
              </a:ext>
            </a:extLst>
          </p:cNvPr>
          <p:cNvSpPr txBox="1"/>
          <p:nvPr/>
        </p:nvSpPr>
        <p:spPr>
          <a:xfrm>
            <a:off x="-2959" y="6603507"/>
            <a:ext cx="325366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https://github.com/S-Abdelnabi/LLM-Deliberation</a:t>
            </a:r>
            <a:endParaRPr lang="en-US" sz="1000">
              <a:cs typeface="Arial"/>
            </a:endParaRPr>
          </a:p>
        </p:txBody>
      </p:sp>
    </p:spTree>
    <p:extLst>
      <p:ext uri="{BB962C8B-B14F-4D97-AF65-F5344CB8AC3E}">
        <p14:creationId xmlns:p14="http://schemas.microsoft.com/office/powerpoint/2010/main" val="1884414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DA03F-C15B-C1C2-87F4-C0BF23DB4101}"/>
              </a:ext>
            </a:extLst>
          </p:cNvPr>
          <p:cNvSpPr>
            <a:spLocks noGrp="1"/>
          </p:cNvSpPr>
          <p:nvPr>
            <p:ph type="title"/>
          </p:nvPr>
        </p:nvSpPr>
        <p:spPr/>
        <p:txBody>
          <a:bodyPr/>
          <a:lstStyle/>
          <a:p>
            <a:r>
              <a:rPr lang="en-US">
                <a:ea typeface="+mj-lt"/>
                <a:cs typeface="+mj-lt"/>
              </a:rPr>
              <a:t>Force Control</a:t>
            </a:r>
            <a:endParaRPr lang="en-US"/>
          </a:p>
        </p:txBody>
      </p:sp>
      <p:pic>
        <p:nvPicPr>
          <p:cNvPr id="5" name="Content Placeholder 4" descr="A collage of a robot arm&#10;&#10;AI-generated content may be incorrect.">
            <a:extLst>
              <a:ext uri="{FF2B5EF4-FFF2-40B4-BE49-F238E27FC236}">
                <a16:creationId xmlns:a16="http://schemas.microsoft.com/office/drawing/2014/main" id="{3694C396-D856-29AF-62D8-E95FE3A08753}"/>
              </a:ext>
            </a:extLst>
          </p:cNvPr>
          <p:cNvPicPr>
            <a:picLocks noGrp="1" noChangeAspect="1"/>
          </p:cNvPicPr>
          <p:nvPr>
            <p:ph idx="1"/>
          </p:nvPr>
        </p:nvPicPr>
        <p:blipFill>
          <a:blip r:embed="rId2"/>
          <a:stretch>
            <a:fillRect/>
          </a:stretch>
        </p:blipFill>
        <p:spPr>
          <a:xfrm>
            <a:off x="1028924" y="2613152"/>
            <a:ext cx="10134152" cy="2258419"/>
          </a:xfrm>
        </p:spPr>
      </p:pic>
      <p:sp>
        <p:nvSpPr>
          <p:cNvPr id="4" name="Slide Number Placeholder 3">
            <a:extLst>
              <a:ext uri="{FF2B5EF4-FFF2-40B4-BE49-F238E27FC236}">
                <a16:creationId xmlns:a16="http://schemas.microsoft.com/office/drawing/2014/main" id="{CCEB2B2D-3EDE-49E2-E1AE-FF77438AB1F5}"/>
              </a:ext>
            </a:extLst>
          </p:cNvPr>
          <p:cNvSpPr>
            <a:spLocks noGrp="1"/>
          </p:cNvSpPr>
          <p:nvPr>
            <p:ph type="sldNum" sz="quarter" idx="12"/>
          </p:nvPr>
        </p:nvSpPr>
        <p:spPr/>
        <p:txBody>
          <a:bodyPr/>
          <a:lstStyle/>
          <a:p>
            <a:fld id="{330EA680-D336-4FF7-8B7A-9848BB0A1C32}" type="slidenum">
              <a:rPr lang="en-US" smtClean="0"/>
              <a:t>16</a:t>
            </a:fld>
            <a:endParaRPr lang="en-US"/>
          </a:p>
        </p:txBody>
      </p:sp>
      <p:sp>
        <p:nvSpPr>
          <p:cNvPr id="6" name="TextBox 5">
            <a:extLst>
              <a:ext uri="{FF2B5EF4-FFF2-40B4-BE49-F238E27FC236}">
                <a16:creationId xmlns:a16="http://schemas.microsoft.com/office/drawing/2014/main" id="{B557134E-8907-9CCB-1E91-81C2AFCABF2D}"/>
              </a:ext>
            </a:extLst>
          </p:cNvPr>
          <p:cNvSpPr txBox="1"/>
          <p:nvPr/>
        </p:nvSpPr>
        <p:spPr>
          <a:xfrm>
            <a:off x="-2959" y="6610905"/>
            <a:ext cx="343121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https://github.com/hsp-iit/adaptive-tactile-force-control</a:t>
            </a:r>
            <a:endParaRPr lang="en-US" sz="1000">
              <a:cs typeface="Arial"/>
            </a:endParaRPr>
          </a:p>
        </p:txBody>
      </p:sp>
    </p:spTree>
    <p:extLst>
      <p:ext uri="{BB962C8B-B14F-4D97-AF65-F5344CB8AC3E}">
        <p14:creationId xmlns:p14="http://schemas.microsoft.com/office/powerpoint/2010/main" val="2986244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9B5A-A16F-68AF-9107-E1B3C67D8813}"/>
              </a:ext>
            </a:extLst>
          </p:cNvPr>
          <p:cNvSpPr>
            <a:spLocks noGrp="1"/>
          </p:cNvSpPr>
          <p:nvPr>
            <p:ph type="title"/>
          </p:nvPr>
        </p:nvSpPr>
        <p:spPr/>
        <p:txBody>
          <a:bodyPr/>
          <a:lstStyle/>
          <a:p>
            <a:r>
              <a:rPr lang="en-US">
                <a:ea typeface="+mj-lt"/>
                <a:cs typeface="+mj-lt"/>
              </a:rPr>
              <a:t>Optimal Control / </a:t>
            </a:r>
            <a:br>
              <a:rPr lang="en-US">
                <a:ea typeface="+mj-lt"/>
                <a:cs typeface="+mj-lt"/>
              </a:rPr>
            </a:br>
            <a:r>
              <a:rPr lang="en-US">
                <a:ea typeface="+mj-lt"/>
                <a:cs typeface="+mj-lt"/>
              </a:rPr>
              <a:t>Model Predictive Control (MPC)</a:t>
            </a:r>
            <a:endParaRPr lang="en-US"/>
          </a:p>
        </p:txBody>
      </p:sp>
      <p:sp>
        <p:nvSpPr>
          <p:cNvPr id="4" name="Slide Number Placeholder 3">
            <a:extLst>
              <a:ext uri="{FF2B5EF4-FFF2-40B4-BE49-F238E27FC236}">
                <a16:creationId xmlns:a16="http://schemas.microsoft.com/office/drawing/2014/main" id="{491173EF-5C56-7F66-1B93-D7684C844591}"/>
              </a:ext>
            </a:extLst>
          </p:cNvPr>
          <p:cNvSpPr>
            <a:spLocks noGrp="1"/>
          </p:cNvSpPr>
          <p:nvPr>
            <p:ph type="sldNum" sz="quarter" idx="12"/>
          </p:nvPr>
        </p:nvSpPr>
        <p:spPr/>
        <p:txBody>
          <a:bodyPr/>
          <a:lstStyle/>
          <a:p>
            <a:fld id="{330EA680-D336-4FF7-8B7A-9848BB0A1C32}" type="slidenum">
              <a:rPr lang="en-US" smtClean="0"/>
              <a:t>17</a:t>
            </a:fld>
            <a:endParaRPr lang="en-US"/>
          </a:p>
        </p:txBody>
      </p:sp>
      <p:pic>
        <p:nvPicPr>
          <p:cNvPr id="8" name="Content Placeholder 7" descr="A screenshot of a computer&#10;&#10;AI-generated content may be incorrect.">
            <a:extLst>
              <a:ext uri="{FF2B5EF4-FFF2-40B4-BE49-F238E27FC236}">
                <a16:creationId xmlns:a16="http://schemas.microsoft.com/office/drawing/2014/main" id="{D20721B1-8159-8AD3-C8E5-32FA6099215B}"/>
              </a:ext>
            </a:extLst>
          </p:cNvPr>
          <p:cNvPicPr>
            <a:picLocks noGrp="1" noChangeAspect="1"/>
          </p:cNvPicPr>
          <p:nvPr>
            <p:ph idx="1"/>
          </p:nvPr>
        </p:nvPicPr>
        <p:blipFill>
          <a:blip r:embed="rId2"/>
          <a:stretch>
            <a:fillRect/>
          </a:stretch>
        </p:blipFill>
        <p:spPr>
          <a:xfrm>
            <a:off x="3322560" y="1943894"/>
            <a:ext cx="5546880" cy="4114800"/>
          </a:xfrm>
        </p:spPr>
      </p:pic>
      <p:sp>
        <p:nvSpPr>
          <p:cNvPr id="10" name="TextBox 9">
            <a:extLst>
              <a:ext uri="{FF2B5EF4-FFF2-40B4-BE49-F238E27FC236}">
                <a16:creationId xmlns:a16="http://schemas.microsoft.com/office/drawing/2014/main" id="{CD82EF6F-A212-8891-8350-912187C8218F}"/>
              </a:ext>
            </a:extLst>
          </p:cNvPr>
          <p:cNvSpPr txBox="1"/>
          <p:nvPr/>
        </p:nvSpPr>
        <p:spPr>
          <a:xfrm>
            <a:off x="-2959" y="6603506"/>
            <a:ext cx="1045937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222222"/>
                </a:solidFill>
                <a:highlight>
                  <a:srgbClr val="FFFFFF"/>
                </a:highlight>
                <a:cs typeface="Arial"/>
              </a:rPr>
              <a:t>DeepMind (2022). Predictive sampling: Real-time </a:t>
            </a:r>
            <a:r>
              <a:rPr lang="en-US" sz="1000" err="1">
                <a:solidFill>
                  <a:srgbClr val="222222"/>
                </a:solidFill>
                <a:highlight>
                  <a:srgbClr val="FFFFFF"/>
                </a:highlight>
                <a:cs typeface="Arial"/>
              </a:rPr>
              <a:t>behaviour</a:t>
            </a:r>
            <a:r>
              <a:rPr lang="en-US" sz="1000">
                <a:solidFill>
                  <a:srgbClr val="222222"/>
                </a:solidFill>
                <a:highlight>
                  <a:srgbClr val="FFFFFF"/>
                </a:highlight>
                <a:cs typeface="Arial"/>
              </a:rPr>
              <a:t> synthesis with </a:t>
            </a:r>
            <a:r>
              <a:rPr lang="en-US" sz="1000" err="1">
                <a:solidFill>
                  <a:srgbClr val="222222"/>
                </a:solidFill>
                <a:highlight>
                  <a:srgbClr val="FFFFFF"/>
                </a:highlight>
                <a:cs typeface="Arial"/>
              </a:rPr>
              <a:t>mujoco</a:t>
            </a:r>
          </a:p>
        </p:txBody>
      </p:sp>
    </p:spTree>
    <p:extLst>
      <p:ext uri="{BB962C8B-B14F-4D97-AF65-F5344CB8AC3E}">
        <p14:creationId xmlns:p14="http://schemas.microsoft.com/office/powerpoint/2010/main" val="2849934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D76E-1823-F08C-61AD-0E9A5FE4C6FE}"/>
              </a:ext>
            </a:extLst>
          </p:cNvPr>
          <p:cNvSpPr>
            <a:spLocks noGrp="1"/>
          </p:cNvSpPr>
          <p:nvPr>
            <p:ph type="title"/>
          </p:nvPr>
        </p:nvSpPr>
        <p:spPr/>
        <p:txBody>
          <a:bodyPr/>
          <a:lstStyle/>
          <a:p>
            <a:r>
              <a:rPr lang="en-US">
                <a:ea typeface="+mj-lt"/>
                <a:cs typeface="+mj-lt"/>
              </a:rPr>
              <a:t>Human-Robot Interaction</a:t>
            </a:r>
          </a:p>
        </p:txBody>
      </p:sp>
      <p:sp>
        <p:nvSpPr>
          <p:cNvPr id="4" name="Slide Number Placeholder 3">
            <a:extLst>
              <a:ext uri="{FF2B5EF4-FFF2-40B4-BE49-F238E27FC236}">
                <a16:creationId xmlns:a16="http://schemas.microsoft.com/office/drawing/2014/main" id="{DD6881CF-E12F-EA5B-2D63-B304A5ED442E}"/>
              </a:ext>
            </a:extLst>
          </p:cNvPr>
          <p:cNvSpPr>
            <a:spLocks noGrp="1"/>
          </p:cNvSpPr>
          <p:nvPr>
            <p:ph type="sldNum" sz="quarter" idx="12"/>
          </p:nvPr>
        </p:nvSpPr>
        <p:spPr/>
        <p:txBody>
          <a:bodyPr/>
          <a:lstStyle/>
          <a:p>
            <a:fld id="{330EA680-D336-4FF7-8B7A-9848BB0A1C32}" type="slidenum">
              <a:rPr lang="en-US" smtClean="0"/>
              <a:t>18</a:t>
            </a:fld>
            <a:endParaRPr lang="en-US"/>
          </a:p>
        </p:txBody>
      </p:sp>
      <p:pic>
        <p:nvPicPr>
          <p:cNvPr id="8" name="Content Placeholder 7" descr="A person sitting at a table looking at a mannequin head&#10;&#10;AI-generated content may be incorrect.">
            <a:extLst>
              <a:ext uri="{FF2B5EF4-FFF2-40B4-BE49-F238E27FC236}">
                <a16:creationId xmlns:a16="http://schemas.microsoft.com/office/drawing/2014/main" id="{94524F16-6244-88B8-25B5-0B56CAD28F85}"/>
              </a:ext>
            </a:extLst>
          </p:cNvPr>
          <p:cNvPicPr>
            <a:picLocks noGrp="1" noChangeAspect="1"/>
          </p:cNvPicPr>
          <p:nvPr>
            <p:ph idx="1"/>
          </p:nvPr>
        </p:nvPicPr>
        <p:blipFill>
          <a:blip r:embed="rId2"/>
          <a:stretch>
            <a:fillRect/>
          </a:stretch>
        </p:blipFill>
        <p:spPr>
          <a:xfrm>
            <a:off x="1404197" y="2613880"/>
            <a:ext cx="2496012" cy="2227370"/>
          </a:xfrm>
        </p:spPr>
      </p:pic>
      <p:pic>
        <p:nvPicPr>
          <p:cNvPr id="9" name="Picture 8" descr="A person sitting at a table with a robot arm&#10;&#10;AI-generated content may be incorrect.">
            <a:extLst>
              <a:ext uri="{FF2B5EF4-FFF2-40B4-BE49-F238E27FC236}">
                <a16:creationId xmlns:a16="http://schemas.microsoft.com/office/drawing/2014/main" id="{C25A31B2-8A83-B7D9-2182-106BAAB9495E}"/>
              </a:ext>
            </a:extLst>
          </p:cNvPr>
          <p:cNvPicPr>
            <a:picLocks noChangeAspect="1"/>
          </p:cNvPicPr>
          <p:nvPr/>
        </p:nvPicPr>
        <p:blipFill>
          <a:blip r:embed="rId3"/>
          <a:stretch>
            <a:fillRect/>
          </a:stretch>
        </p:blipFill>
        <p:spPr>
          <a:xfrm>
            <a:off x="4556788" y="2615999"/>
            <a:ext cx="2664133" cy="2232641"/>
          </a:xfrm>
          <a:prstGeom prst="rect">
            <a:avLst/>
          </a:prstGeom>
        </p:spPr>
      </p:pic>
      <p:pic>
        <p:nvPicPr>
          <p:cNvPr id="10" name="Picture 9" descr="A person holding a frying pan&#10;&#10;Description automatically generated">
            <a:extLst>
              <a:ext uri="{FF2B5EF4-FFF2-40B4-BE49-F238E27FC236}">
                <a16:creationId xmlns:a16="http://schemas.microsoft.com/office/drawing/2014/main" id="{2E648849-B18C-9F53-4A5D-4C4DD0E6E7D6}"/>
              </a:ext>
            </a:extLst>
          </p:cNvPr>
          <p:cNvPicPr>
            <a:picLocks noChangeAspect="1"/>
          </p:cNvPicPr>
          <p:nvPr/>
        </p:nvPicPr>
        <p:blipFill>
          <a:blip r:embed="rId4"/>
          <a:stretch>
            <a:fillRect/>
          </a:stretch>
        </p:blipFill>
        <p:spPr>
          <a:xfrm>
            <a:off x="7844577" y="2615999"/>
            <a:ext cx="3020534" cy="2232641"/>
          </a:xfrm>
          <a:prstGeom prst="rect">
            <a:avLst/>
          </a:prstGeom>
        </p:spPr>
      </p:pic>
    </p:spTree>
    <p:extLst>
      <p:ext uri="{BB962C8B-B14F-4D97-AF65-F5344CB8AC3E}">
        <p14:creationId xmlns:p14="http://schemas.microsoft.com/office/powerpoint/2010/main" val="425468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AF76D-F0D9-D673-77BD-364FAEF83342}"/>
              </a:ext>
            </a:extLst>
          </p:cNvPr>
          <p:cNvSpPr>
            <a:spLocks noGrp="1"/>
          </p:cNvSpPr>
          <p:nvPr>
            <p:ph type="title"/>
          </p:nvPr>
        </p:nvSpPr>
        <p:spPr>
          <a:xfrm>
            <a:off x="8468" y="-15874"/>
            <a:ext cx="1676400" cy="1359429"/>
          </a:xfrm>
          <a:noFill/>
        </p:spPr>
        <p:txBody>
          <a:bodyPr>
            <a:normAutofit/>
          </a:bodyPr>
          <a:lstStyle/>
          <a:p>
            <a:pPr algn="ctr"/>
            <a:r>
              <a:rPr lang="en-US" sz="2000" b="1" dirty="0">
                <a:latin typeface="TheSans UHH"/>
              </a:rPr>
              <a:t>Presentation </a:t>
            </a:r>
            <a:br>
              <a:rPr lang="en-US" sz="2000" b="1" dirty="0">
                <a:latin typeface="TheSans UHH"/>
              </a:rPr>
            </a:br>
            <a:r>
              <a:rPr lang="en-US" sz="2000" b="1" dirty="0">
                <a:latin typeface="TheSans UHH"/>
              </a:rPr>
              <a:t>Schedule</a:t>
            </a:r>
          </a:p>
        </p:txBody>
      </p:sp>
      <p:graphicFrame>
        <p:nvGraphicFramePr>
          <p:cNvPr id="11" name="Content Placeholder 10">
            <a:extLst>
              <a:ext uri="{FF2B5EF4-FFF2-40B4-BE49-F238E27FC236}">
                <a16:creationId xmlns:a16="http://schemas.microsoft.com/office/drawing/2014/main" id="{EC44814D-C29A-2C1D-F66D-FB6D4CFB945E}"/>
              </a:ext>
            </a:extLst>
          </p:cNvPr>
          <p:cNvGraphicFramePr>
            <a:graphicFrameLocks noGrp="1"/>
          </p:cNvGraphicFramePr>
          <p:nvPr>
            <p:ph idx="1"/>
            <p:extLst>
              <p:ext uri="{D42A27DB-BD31-4B8C-83A1-F6EECF244321}">
                <p14:modId xmlns:p14="http://schemas.microsoft.com/office/powerpoint/2010/main" val="3559724408"/>
              </p:ext>
            </p:extLst>
          </p:nvPr>
        </p:nvGraphicFramePr>
        <p:xfrm>
          <a:off x="1676400" y="-20108"/>
          <a:ext cx="10515600" cy="6766560"/>
        </p:xfrm>
        <a:graphic>
          <a:graphicData uri="http://schemas.openxmlformats.org/drawingml/2006/table">
            <a:tbl>
              <a:tblPr bandRow="1">
                <a:tableStyleId>{073A0DAA-6AF3-43AB-8588-CEC1D06C72B9}</a:tableStyleId>
              </a:tblPr>
              <a:tblGrid>
                <a:gridCol w="3505200">
                  <a:extLst>
                    <a:ext uri="{9D8B030D-6E8A-4147-A177-3AD203B41FA5}">
                      <a16:colId xmlns:a16="http://schemas.microsoft.com/office/drawing/2014/main" val="259199315"/>
                    </a:ext>
                  </a:extLst>
                </a:gridCol>
                <a:gridCol w="3505200">
                  <a:extLst>
                    <a:ext uri="{9D8B030D-6E8A-4147-A177-3AD203B41FA5}">
                      <a16:colId xmlns:a16="http://schemas.microsoft.com/office/drawing/2014/main" val="175996405"/>
                    </a:ext>
                  </a:extLst>
                </a:gridCol>
                <a:gridCol w="3505200">
                  <a:extLst>
                    <a:ext uri="{9D8B030D-6E8A-4147-A177-3AD203B41FA5}">
                      <a16:colId xmlns:a16="http://schemas.microsoft.com/office/drawing/2014/main" val="1711608712"/>
                    </a:ext>
                  </a:extLst>
                </a:gridCol>
              </a:tblGrid>
              <a:tr h="304800">
                <a:tc>
                  <a:txBody>
                    <a:bodyPr/>
                    <a:lstStyle/>
                    <a:p>
                      <a:pPr algn="ctr"/>
                      <a:r>
                        <a:rPr lang="en-US" dirty="0">
                          <a:effectLst/>
                        </a:rPr>
                        <a:t>Date</a:t>
                      </a:r>
                    </a:p>
                  </a:txBody>
                  <a:tcPr anchor="ctr"/>
                </a:tc>
                <a:tc>
                  <a:txBody>
                    <a:bodyPr/>
                    <a:lstStyle/>
                    <a:p>
                      <a:pPr algn="ctr"/>
                      <a:r>
                        <a:rPr lang="en-US" dirty="0">
                          <a:effectLst/>
                        </a:rPr>
                        <a:t>Presenter Name</a:t>
                      </a:r>
                    </a:p>
                  </a:txBody>
                  <a:tcPr anchor="ctr"/>
                </a:tc>
                <a:tc>
                  <a:txBody>
                    <a:bodyPr/>
                    <a:lstStyle/>
                    <a:p>
                      <a:pPr algn="ctr"/>
                      <a:r>
                        <a:rPr lang="en-US" dirty="0">
                          <a:effectLst/>
                        </a:rPr>
                        <a:t>Session-Chair Name</a:t>
                      </a:r>
                    </a:p>
                  </a:txBody>
                  <a:tcPr anchor="ctr"/>
                </a:tc>
                <a:extLst>
                  <a:ext uri="{0D108BD9-81ED-4DB2-BD59-A6C34878D82A}">
                    <a16:rowId xmlns:a16="http://schemas.microsoft.com/office/drawing/2014/main" val="1579871075"/>
                  </a:ext>
                </a:extLst>
              </a:tr>
              <a:tr h="161925">
                <a:tc>
                  <a:txBody>
                    <a:bodyPr/>
                    <a:lstStyle/>
                    <a:p>
                      <a:pPr algn="l"/>
                      <a:endParaRPr lang="en-US" dirty="0">
                        <a:effectLst/>
                      </a:endParaRPr>
                    </a:p>
                  </a:txBody>
                  <a:tcPr anchor="ctr">
                    <a:solidFill>
                      <a:schemeClr val="accent6">
                        <a:lumMod val="20000"/>
                        <a:lumOff val="80000"/>
                      </a:schemeClr>
                    </a:solidFill>
                  </a:tcPr>
                </a:tc>
                <a:tc>
                  <a:txBody>
                    <a:bodyPr/>
                    <a:lstStyle/>
                    <a:p>
                      <a:pPr algn="l"/>
                      <a:br>
                        <a:rPr lang="en-US" dirty="0">
                          <a:effectLst/>
                        </a:rPr>
                      </a:br>
                      <a:endParaRPr lang="en-US" dirty="0">
                        <a:effectLst/>
                      </a:endParaRPr>
                    </a:p>
                  </a:txBody>
                  <a:tcPr anchor="ctr">
                    <a:solidFill>
                      <a:schemeClr val="accent6">
                        <a:lumMod val="20000"/>
                        <a:lumOff val="80000"/>
                      </a:schemeClr>
                    </a:solidFill>
                  </a:tcPr>
                </a:tc>
                <a:tc>
                  <a:txBody>
                    <a:bodyPr/>
                    <a:lstStyle/>
                    <a:p>
                      <a:pPr algn="l"/>
                      <a:br>
                        <a:rPr lang="en-US" dirty="0">
                          <a:effectLst/>
                        </a:rPr>
                      </a:br>
                      <a:endParaRPr lang="en-US" dirty="0">
                        <a:effectLst/>
                      </a:endParaRPr>
                    </a:p>
                  </a:txBody>
                  <a:tcPr anchor="ctr">
                    <a:solidFill>
                      <a:schemeClr val="accent6">
                        <a:lumMod val="20000"/>
                        <a:lumOff val="80000"/>
                      </a:schemeClr>
                    </a:solidFill>
                  </a:tcPr>
                </a:tc>
                <a:extLst>
                  <a:ext uri="{0D108BD9-81ED-4DB2-BD59-A6C34878D82A}">
                    <a16:rowId xmlns:a16="http://schemas.microsoft.com/office/drawing/2014/main" val="1427472142"/>
                  </a:ext>
                </a:extLst>
              </a:tr>
              <a:tr h="161925">
                <a:tc>
                  <a:txBody>
                    <a:bodyPr/>
                    <a:lstStyle/>
                    <a:p>
                      <a:pPr algn="l"/>
                      <a:r>
                        <a:rPr lang="en-US" dirty="0">
                          <a:effectLst/>
                        </a:rPr>
                        <a:t>20 Nov 2025</a:t>
                      </a:r>
                    </a:p>
                  </a:txBody>
                  <a:tcPr anchor="ctr">
                    <a:solidFill>
                      <a:schemeClr val="accent6">
                        <a:lumMod val="20000"/>
                        <a:lumOff val="80000"/>
                      </a:schemeClr>
                    </a:solidFill>
                  </a:tcPr>
                </a:tc>
                <a:tc>
                  <a:txBody>
                    <a:bodyPr/>
                    <a:lstStyle/>
                    <a:p>
                      <a:pPr algn="l"/>
                      <a:r>
                        <a:rPr lang="en-US" dirty="0">
                          <a:effectLst/>
                        </a:rPr>
                        <a:t>T1:</a:t>
                      </a:r>
                      <a:br>
                        <a:rPr lang="en-US" dirty="0">
                          <a:effectLst/>
                        </a:rPr>
                      </a:br>
                      <a:r>
                        <a:rPr lang="en-US" dirty="0">
                          <a:effectLst/>
                        </a:rPr>
                        <a:t>T2: </a:t>
                      </a:r>
                    </a:p>
                  </a:txBody>
                  <a:tcPr anchor="ctr">
                    <a:solidFill>
                      <a:schemeClr val="accent6">
                        <a:lumMod val="20000"/>
                        <a:lumOff val="80000"/>
                      </a:schemeClr>
                    </a:solidFill>
                  </a:tcPr>
                </a:tc>
                <a:tc>
                  <a:txBody>
                    <a:bodyPr/>
                    <a:lstStyle/>
                    <a:p>
                      <a:pPr algn="l"/>
                      <a:endParaRPr lang="en-US" dirty="0">
                        <a:effectLst/>
                      </a:endParaRPr>
                    </a:p>
                  </a:txBody>
                  <a:tcPr anchor="ctr">
                    <a:solidFill>
                      <a:schemeClr val="accent6">
                        <a:lumMod val="20000"/>
                        <a:lumOff val="80000"/>
                      </a:schemeClr>
                    </a:solidFill>
                  </a:tcPr>
                </a:tc>
                <a:extLst>
                  <a:ext uri="{0D108BD9-81ED-4DB2-BD59-A6C34878D82A}">
                    <a16:rowId xmlns:a16="http://schemas.microsoft.com/office/drawing/2014/main" val="3872365435"/>
                  </a:ext>
                </a:extLst>
              </a:tr>
              <a:tr h="161925">
                <a:tc>
                  <a:txBody>
                    <a:bodyPr/>
                    <a:lstStyle/>
                    <a:p>
                      <a:pPr algn="l"/>
                      <a:r>
                        <a:rPr lang="en-US" dirty="0">
                          <a:effectLst/>
                        </a:rPr>
                        <a:t>27 Nov 2025</a:t>
                      </a:r>
                    </a:p>
                  </a:txBody>
                  <a:tcPr anchor="ctr">
                    <a:solidFill>
                      <a:schemeClr val="accent6">
                        <a:lumMod val="20000"/>
                        <a:lumOff val="80000"/>
                      </a:schemeClr>
                    </a:solidFill>
                  </a:tcPr>
                </a:tc>
                <a:tc>
                  <a:txBody>
                    <a:bodyPr/>
                    <a:lstStyle/>
                    <a:p>
                      <a:pPr algn="l"/>
                      <a:r>
                        <a:rPr lang="en-US" dirty="0">
                          <a:effectLst/>
                        </a:rPr>
                        <a:t>T1: </a:t>
                      </a:r>
                      <a:r>
                        <a:rPr lang="en-US" sz="1800" b="0" i="0" kern="1200" dirty="0">
                          <a:solidFill>
                            <a:schemeClr val="dk1"/>
                          </a:solidFill>
                          <a:effectLst/>
                          <a:latin typeface="+mn-lt"/>
                          <a:ea typeface="+mn-ea"/>
                          <a:cs typeface="+mn-cs"/>
                        </a:rPr>
                        <a:t>Sabeeh </a:t>
                      </a:r>
                      <a:r>
                        <a:rPr lang="en-US" sz="1800" b="0" i="0" kern="1200" dirty="0" err="1">
                          <a:solidFill>
                            <a:schemeClr val="dk1"/>
                          </a:solidFill>
                          <a:effectLst/>
                          <a:latin typeface="+mn-lt"/>
                          <a:ea typeface="+mn-ea"/>
                          <a:cs typeface="+mn-cs"/>
                        </a:rPr>
                        <a:t>ur</a:t>
                      </a:r>
                      <a:r>
                        <a:rPr lang="en-US" sz="1800" b="0" i="0" kern="1200" dirty="0">
                          <a:solidFill>
                            <a:schemeClr val="dk1"/>
                          </a:solidFill>
                          <a:effectLst/>
                          <a:latin typeface="+mn-lt"/>
                          <a:ea typeface="+mn-ea"/>
                          <a:cs typeface="+mn-cs"/>
                        </a:rPr>
                        <a:t> Rehman</a:t>
                      </a:r>
                      <a:br>
                        <a:rPr lang="en-US" dirty="0">
                          <a:effectLst/>
                        </a:rPr>
                      </a:br>
                      <a:r>
                        <a:rPr lang="en-US" dirty="0">
                          <a:effectLst/>
                        </a:rPr>
                        <a:t>T2: </a:t>
                      </a:r>
                      <a:r>
                        <a:rPr lang="en-US" sz="1800" b="0" i="0" kern="1200" dirty="0">
                          <a:solidFill>
                            <a:schemeClr val="dk1"/>
                          </a:solidFill>
                          <a:effectLst/>
                          <a:latin typeface="+mn-lt"/>
                          <a:ea typeface="+mn-ea"/>
                          <a:cs typeface="+mn-cs"/>
                        </a:rPr>
                        <a:t>Jonas</a:t>
                      </a:r>
                      <a:endParaRPr lang="en-US" dirty="0">
                        <a:effectLst/>
                      </a:endParaRPr>
                    </a:p>
                  </a:txBody>
                  <a:tcPr anchor="ctr">
                    <a:solidFill>
                      <a:schemeClr val="accent6">
                        <a:lumMod val="20000"/>
                        <a:lumOff val="80000"/>
                      </a:schemeClr>
                    </a:solidFill>
                  </a:tcPr>
                </a:tc>
                <a:tc>
                  <a:txBody>
                    <a:bodyPr/>
                    <a:lstStyle/>
                    <a:p>
                      <a:pPr algn="l"/>
                      <a:endParaRPr lang="en-US" dirty="0">
                        <a:effectLst/>
                      </a:endParaRPr>
                    </a:p>
                  </a:txBody>
                  <a:tcPr anchor="ctr">
                    <a:solidFill>
                      <a:schemeClr val="accent6">
                        <a:lumMod val="20000"/>
                        <a:lumOff val="80000"/>
                      </a:schemeClr>
                    </a:solidFill>
                  </a:tcPr>
                </a:tc>
                <a:extLst>
                  <a:ext uri="{0D108BD9-81ED-4DB2-BD59-A6C34878D82A}">
                    <a16:rowId xmlns:a16="http://schemas.microsoft.com/office/drawing/2014/main" val="2134135740"/>
                  </a:ext>
                </a:extLst>
              </a:tr>
              <a:tr h="161925">
                <a:tc>
                  <a:txBody>
                    <a:bodyPr/>
                    <a:lstStyle/>
                    <a:p>
                      <a:pPr algn="l"/>
                      <a:r>
                        <a:rPr lang="en-US" dirty="0">
                          <a:effectLst/>
                        </a:rPr>
                        <a:t>4 Dec 2025</a:t>
                      </a:r>
                    </a:p>
                  </a:txBody>
                  <a:tcPr anchor="ctr">
                    <a:solidFill>
                      <a:schemeClr val="accent6">
                        <a:lumMod val="20000"/>
                        <a:lumOff val="80000"/>
                      </a:schemeClr>
                    </a:solidFill>
                  </a:tcPr>
                </a:tc>
                <a:tc>
                  <a:txBody>
                    <a:bodyPr/>
                    <a:lstStyle/>
                    <a:p>
                      <a:pPr algn="l"/>
                      <a:r>
                        <a:rPr lang="en-US" dirty="0">
                          <a:effectLst/>
                        </a:rPr>
                        <a:t>T1: </a:t>
                      </a:r>
                      <a:r>
                        <a:rPr lang="en-US" sz="1800" b="0" i="0" kern="1200" dirty="0">
                          <a:solidFill>
                            <a:schemeClr val="dk1"/>
                          </a:solidFill>
                          <a:effectLst/>
                          <a:latin typeface="+mn-lt"/>
                          <a:ea typeface="+mn-ea"/>
                          <a:cs typeface="+mn-cs"/>
                        </a:rPr>
                        <a:t>Felix</a:t>
                      </a:r>
                      <a:br>
                        <a:rPr lang="en-US" dirty="0">
                          <a:effectLst/>
                        </a:rPr>
                      </a:br>
                      <a:r>
                        <a:rPr lang="en-US" dirty="0">
                          <a:effectLst/>
                        </a:rPr>
                        <a:t>T2: </a:t>
                      </a:r>
                      <a:r>
                        <a:rPr lang="en-US" sz="1800" b="0" i="0" kern="1200" dirty="0">
                          <a:solidFill>
                            <a:schemeClr val="dk1"/>
                          </a:solidFill>
                          <a:effectLst/>
                          <a:latin typeface="+mn-lt"/>
                          <a:ea typeface="+mn-ea"/>
                          <a:cs typeface="+mn-cs"/>
                        </a:rPr>
                        <a:t>Nhat Minh Phuong</a:t>
                      </a:r>
                      <a:endParaRPr lang="en-US" dirty="0">
                        <a:effectLst/>
                      </a:endParaRPr>
                    </a:p>
                  </a:txBody>
                  <a:tcPr anchor="ctr">
                    <a:solidFill>
                      <a:schemeClr val="accent6">
                        <a:lumMod val="20000"/>
                        <a:lumOff val="80000"/>
                      </a:schemeClr>
                    </a:solidFill>
                  </a:tcPr>
                </a:tc>
                <a:tc>
                  <a:txBody>
                    <a:bodyPr/>
                    <a:lstStyle/>
                    <a:p>
                      <a:pPr algn="l"/>
                      <a:endParaRPr lang="en-US" dirty="0">
                        <a:effectLst/>
                      </a:endParaRPr>
                    </a:p>
                  </a:txBody>
                  <a:tcPr anchor="ctr">
                    <a:solidFill>
                      <a:schemeClr val="accent6">
                        <a:lumMod val="20000"/>
                        <a:lumOff val="80000"/>
                      </a:schemeClr>
                    </a:solidFill>
                  </a:tcPr>
                </a:tc>
                <a:extLst>
                  <a:ext uri="{0D108BD9-81ED-4DB2-BD59-A6C34878D82A}">
                    <a16:rowId xmlns:a16="http://schemas.microsoft.com/office/drawing/2014/main" val="1024470662"/>
                  </a:ext>
                </a:extLst>
              </a:tr>
              <a:tr h="161925">
                <a:tc>
                  <a:txBody>
                    <a:bodyPr/>
                    <a:lstStyle/>
                    <a:p>
                      <a:pPr algn="l"/>
                      <a:r>
                        <a:rPr lang="en-US" dirty="0">
                          <a:effectLst/>
                        </a:rPr>
                        <a:t>11 Dec 2025</a:t>
                      </a:r>
                    </a:p>
                  </a:txBody>
                  <a:tcPr anchor="ctr">
                    <a:solidFill>
                      <a:schemeClr val="accent6">
                        <a:lumMod val="20000"/>
                        <a:lumOff val="80000"/>
                      </a:schemeClr>
                    </a:solidFill>
                  </a:tcPr>
                </a:tc>
                <a:tc>
                  <a:txBody>
                    <a:bodyPr/>
                    <a:lstStyle/>
                    <a:p>
                      <a:pPr algn="l"/>
                      <a:r>
                        <a:rPr lang="en-US" dirty="0">
                          <a:effectLst/>
                        </a:rPr>
                        <a:t>T1:</a:t>
                      </a:r>
                      <a:br>
                        <a:rPr lang="en-US" dirty="0">
                          <a:effectLst/>
                        </a:rPr>
                      </a:br>
                      <a:r>
                        <a:rPr lang="en-US" dirty="0">
                          <a:effectLst/>
                        </a:rPr>
                        <a:t>T2:</a:t>
                      </a:r>
                    </a:p>
                  </a:txBody>
                  <a:tcPr anchor="ctr">
                    <a:solidFill>
                      <a:schemeClr val="accent6">
                        <a:lumMod val="20000"/>
                        <a:lumOff val="80000"/>
                      </a:schemeClr>
                    </a:solidFill>
                  </a:tcPr>
                </a:tc>
                <a:tc>
                  <a:txBody>
                    <a:bodyPr/>
                    <a:lstStyle/>
                    <a:p>
                      <a:pPr algn="l"/>
                      <a:endParaRPr lang="en-US" dirty="0">
                        <a:effectLst/>
                      </a:endParaRPr>
                    </a:p>
                  </a:txBody>
                  <a:tcPr anchor="ctr">
                    <a:solidFill>
                      <a:schemeClr val="accent6">
                        <a:lumMod val="20000"/>
                        <a:lumOff val="80000"/>
                      </a:schemeClr>
                    </a:solidFill>
                  </a:tcPr>
                </a:tc>
                <a:extLst>
                  <a:ext uri="{0D108BD9-81ED-4DB2-BD59-A6C34878D82A}">
                    <a16:rowId xmlns:a16="http://schemas.microsoft.com/office/drawing/2014/main" val="3033815483"/>
                  </a:ext>
                </a:extLst>
              </a:tr>
              <a:tr h="161925">
                <a:tc>
                  <a:txBody>
                    <a:bodyPr/>
                    <a:lstStyle/>
                    <a:p>
                      <a:pPr algn="l"/>
                      <a:endParaRPr lang="en-US" dirty="0">
                        <a:effectLst/>
                      </a:endParaRPr>
                    </a:p>
                  </a:txBody>
                  <a:tcPr anchor="ctr">
                    <a:solidFill>
                      <a:schemeClr val="accent6">
                        <a:lumMod val="60000"/>
                        <a:lumOff val="40000"/>
                      </a:schemeClr>
                    </a:solidFill>
                  </a:tcPr>
                </a:tc>
                <a:tc>
                  <a:txBody>
                    <a:bodyPr/>
                    <a:lstStyle/>
                    <a:p>
                      <a:pPr algn="l"/>
                      <a:br>
                        <a:rPr lang="en-US" dirty="0">
                          <a:effectLst/>
                        </a:rPr>
                      </a:br>
                      <a:endParaRPr lang="en-US" dirty="0">
                        <a:effectLst/>
                      </a:endParaRPr>
                    </a:p>
                  </a:txBody>
                  <a:tcPr anchor="ctr">
                    <a:solidFill>
                      <a:schemeClr val="accent6">
                        <a:lumMod val="60000"/>
                        <a:lumOff val="40000"/>
                      </a:schemeClr>
                    </a:solidFill>
                  </a:tcPr>
                </a:tc>
                <a:tc>
                  <a:txBody>
                    <a:bodyPr/>
                    <a:lstStyle/>
                    <a:p>
                      <a:pPr algn="l"/>
                      <a:br>
                        <a:rPr lang="en-US" dirty="0">
                          <a:effectLst/>
                        </a:rPr>
                      </a:br>
                      <a:endParaRPr lang="en-US" dirty="0">
                        <a:effectLst/>
                      </a:endParaRPr>
                    </a:p>
                  </a:txBody>
                  <a:tcPr anchor="ctr">
                    <a:solidFill>
                      <a:schemeClr val="accent6">
                        <a:lumMod val="60000"/>
                        <a:lumOff val="40000"/>
                      </a:schemeClr>
                    </a:solidFill>
                  </a:tcPr>
                </a:tc>
                <a:extLst>
                  <a:ext uri="{0D108BD9-81ED-4DB2-BD59-A6C34878D82A}">
                    <a16:rowId xmlns:a16="http://schemas.microsoft.com/office/drawing/2014/main" val="1783186700"/>
                  </a:ext>
                </a:extLst>
              </a:tr>
              <a:tr h="161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8 Jan 2025</a:t>
                      </a:r>
                    </a:p>
                  </a:txBody>
                  <a:tcPr anchor="ctr">
                    <a:solidFill>
                      <a:schemeClr val="accent6">
                        <a:lumMod val="60000"/>
                        <a:lumOff val="40000"/>
                      </a:schemeClr>
                    </a:solidFill>
                  </a:tcPr>
                </a:tc>
                <a:tc>
                  <a:txBody>
                    <a:bodyPr/>
                    <a:lstStyle/>
                    <a:p>
                      <a:pPr algn="l"/>
                      <a:br>
                        <a:rPr lang="en-US" dirty="0">
                          <a:effectLst/>
                        </a:rPr>
                      </a:br>
                      <a:endParaRPr lang="en-US" dirty="0">
                        <a:effectLst/>
                      </a:endParaRPr>
                    </a:p>
                  </a:txBody>
                  <a:tcPr anchor="ctr">
                    <a:solidFill>
                      <a:schemeClr val="accent6">
                        <a:lumMod val="60000"/>
                        <a:lumOff val="40000"/>
                      </a:schemeClr>
                    </a:solidFill>
                  </a:tcPr>
                </a:tc>
                <a:tc>
                  <a:txBody>
                    <a:bodyPr/>
                    <a:lstStyle/>
                    <a:p>
                      <a:pPr algn="l"/>
                      <a:br>
                        <a:rPr lang="en-US" dirty="0">
                          <a:effectLst/>
                        </a:rPr>
                      </a:br>
                      <a:endParaRPr lang="en-US" dirty="0">
                        <a:effectLst/>
                      </a:endParaRPr>
                    </a:p>
                  </a:txBody>
                  <a:tcPr anchor="ctr">
                    <a:solidFill>
                      <a:schemeClr val="accent6">
                        <a:lumMod val="60000"/>
                        <a:lumOff val="40000"/>
                      </a:schemeClr>
                    </a:solidFill>
                  </a:tcPr>
                </a:tc>
                <a:extLst>
                  <a:ext uri="{0D108BD9-81ED-4DB2-BD59-A6C34878D82A}">
                    <a16:rowId xmlns:a16="http://schemas.microsoft.com/office/drawing/2014/main" val="670291511"/>
                  </a:ext>
                </a:extLst>
              </a:tr>
              <a:tr h="161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15 Jan 2025</a:t>
                      </a:r>
                    </a:p>
                  </a:txBody>
                  <a:tcPr anchor="ctr">
                    <a:solidFill>
                      <a:schemeClr val="accent6">
                        <a:lumMod val="60000"/>
                        <a:lumOff val="40000"/>
                      </a:schemeClr>
                    </a:solidFill>
                  </a:tcPr>
                </a:tc>
                <a:tc>
                  <a:txBody>
                    <a:bodyPr/>
                    <a:lstStyle/>
                    <a:p>
                      <a:pPr algn="l"/>
                      <a:br>
                        <a:rPr lang="en-US" dirty="0">
                          <a:effectLst/>
                        </a:rPr>
                      </a:br>
                      <a:endParaRPr lang="en-US" dirty="0">
                        <a:effectLst/>
                      </a:endParaRPr>
                    </a:p>
                  </a:txBody>
                  <a:tcPr anchor="ctr">
                    <a:solidFill>
                      <a:schemeClr val="accent6">
                        <a:lumMod val="60000"/>
                        <a:lumOff val="40000"/>
                      </a:schemeClr>
                    </a:solidFill>
                  </a:tcPr>
                </a:tc>
                <a:tc>
                  <a:txBody>
                    <a:bodyPr/>
                    <a:lstStyle/>
                    <a:p>
                      <a:pPr algn="l"/>
                      <a:br>
                        <a:rPr lang="en-US" dirty="0">
                          <a:effectLst/>
                        </a:rPr>
                      </a:br>
                      <a:endParaRPr lang="en-US" dirty="0">
                        <a:effectLst/>
                      </a:endParaRPr>
                    </a:p>
                  </a:txBody>
                  <a:tcPr anchor="ctr">
                    <a:solidFill>
                      <a:schemeClr val="accent6">
                        <a:lumMod val="60000"/>
                        <a:lumOff val="40000"/>
                      </a:schemeClr>
                    </a:solidFill>
                  </a:tcPr>
                </a:tc>
                <a:extLst>
                  <a:ext uri="{0D108BD9-81ED-4DB2-BD59-A6C34878D82A}">
                    <a16:rowId xmlns:a16="http://schemas.microsoft.com/office/drawing/2014/main" val="1126281516"/>
                  </a:ext>
                </a:extLst>
              </a:tr>
              <a:tr h="161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22 Jan 2025</a:t>
                      </a:r>
                    </a:p>
                  </a:txBody>
                  <a:tcPr anchor="ctr">
                    <a:solidFill>
                      <a:schemeClr val="accent6">
                        <a:lumMod val="60000"/>
                        <a:lumOff val="40000"/>
                      </a:schemeClr>
                    </a:solidFill>
                  </a:tcPr>
                </a:tc>
                <a:tc>
                  <a:txBody>
                    <a:bodyPr/>
                    <a:lstStyle/>
                    <a:p>
                      <a:pPr algn="l"/>
                      <a:br>
                        <a:rPr lang="en-US" dirty="0">
                          <a:effectLst/>
                        </a:rPr>
                      </a:br>
                      <a:endParaRPr lang="en-US" dirty="0">
                        <a:effectLst/>
                      </a:endParaRPr>
                    </a:p>
                  </a:txBody>
                  <a:tcPr anchor="ctr">
                    <a:solidFill>
                      <a:schemeClr val="accent6">
                        <a:lumMod val="60000"/>
                        <a:lumOff val="40000"/>
                      </a:schemeClr>
                    </a:solidFill>
                  </a:tcPr>
                </a:tc>
                <a:tc>
                  <a:txBody>
                    <a:bodyPr/>
                    <a:lstStyle/>
                    <a:p>
                      <a:pPr algn="l"/>
                      <a:br>
                        <a:rPr lang="en-US" dirty="0">
                          <a:effectLst/>
                        </a:rPr>
                      </a:br>
                      <a:endParaRPr lang="en-US" dirty="0">
                        <a:effectLst/>
                      </a:endParaRPr>
                    </a:p>
                  </a:txBody>
                  <a:tcPr anchor="ctr">
                    <a:solidFill>
                      <a:schemeClr val="accent6">
                        <a:lumMod val="60000"/>
                        <a:lumOff val="40000"/>
                      </a:schemeClr>
                    </a:solidFill>
                  </a:tcPr>
                </a:tc>
                <a:extLst>
                  <a:ext uri="{0D108BD9-81ED-4DB2-BD59-A6C34878D82A}">
                    <a16:rowId xmlns:a16="http://schemas.microsoft.com/office/drawing/2014/main" val="4127025886"/>
                  </a:ext>
                </a:extLst>
              </a:tr>
              <a:tr h="161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29 Jan 2025</a:t>
                      </a:r>
                    </a:p>
                  </a:txBody>
                  <a:tcPr anchor="ctr">
                    <a:solidFill>
                      <a:schemeClr val="accent6">
                        <a:lumMod val="60000"/>
                        <a:lumOff val="40000"/>
                      </a:schemeClr>
                    </a:solidFill>
                  </a:tcPr>
                </a:tc>
                <a:tc>
                  <a:txBody>
                    <a:bodyPr/>
                    <a:lstStyle/>
                    <a:p>
                      <a:pPr algn="l"/>
                      <a:br>
                        <a:rPr lang="en-US" dirty="0">
                          <a:effectLst/>
                        </a:rPr>
                      </a:br>
                      <a:endParaRPr lang="en-US" dirty="0">
                        <a:effectLst/>
                      </a:endParaRPr>
                    </a:p>
                  </a:txBody>
                  <a:tcPr anchor="ctr">
                    <a:solidFill>
                      <a:schemeClr val="accent6">
                        <a:lumMod val="60000"/>
                        <a:lumOff val="40000"/>
                      </a:schemeClr>
                    </a:solidFill>
                  </a:tcPr>
                </a:tc>
                <a:tc>
                  <a:txBody>
                    <a:bodyPr/>
                    <a:lstStyle/>
                    <a:p>
                      <a:pPr algn="l"/>
                      <a:br>
                        <a:rPr lang="en-US" dirty="0">
                          <a:effectLst/>
                        </a:rPr>
                      </a:br>
                      <a:endParaRPr lang="en-US" dirty="0">
                        <a:effectLst/>
                      </a:endParaRPr>
                    </a:p>
                  </a:txBody>
                  <a:tcPr anchor="ctr">
                    <a:solidFill>
                      <a:schemeClr val="accent6">
                        <a:lumMod val="60000"/>
                        <a:lumOff val="40000"/>
                      </a:schemeClr>
                    </a:solidFill>
                  </a:tcPr>
                </a:tc>
                <a:extLst>
                  <a:ext uri="{0D108BD9-81ED-4DB2-BD59-A6C34878D82A}">
                    <a16:rowId xmlns:a16="http://schemas.microsoft.com/office/drawing/2014/main" val="399006203"/>
                  </a:ext>
                </a:extLst>
              </a:tr>
            </a:tbl>
          </a:graphicData>
        </a:graphic>
      </p:graphicFrame>
      <p:sp>
        <p:nvSpPr>
          <p:cNvPr id="13" name="Title 1">
            <a:extLst>
              <a:ext uri="{FF2B5EF4-FFF2-40B4-BE49-F238E27FC236}">
                <a16:creationId xmlns:a16="http://schemas.microsoft.com/office/drawing/2014/main" id="{84451709-5D8A-9C6F-623D-5810C3C5B659}"/>
              </a:ext>
            </a:extLst>
          </p:cNvPr>
          <p:cNvSpPr txBox="1">
            <a:spLocks/>
          </p:cNvSpPr>
          <p:nvPr/>
        </p:nvSpPr>
        <p:spPr>
          <a:xfrm>
            <a:off x="2" y="1592792"/>
            <a:ext cx="1676399" cy="1342496"/>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latin typeface="TheSans UHH"/>
              </a:rPr>
              <a:t>Application Level Discussion</a:t>
            </a:r>
          </a:p>
        </p:txBody>
      </p:sp>
      <p:sp>
        <p:nvSpPr>
          <p:cNvPr id="14" name="Title 1">
            <a:extLst>
              <a:ext uri="{FF2B5EF4-FFF2-40B4-BE49-F238E27FC236}">
                <a16:creationId xmlns:a16="http://schemas.microsoft.com/office/drawing/2014/main" id="{D3C9D1FC-96FB-052A-5588-590569D98532}"/>
              </a:ext>
            </a:extLst>
          </p:cNvPr>
          <p:cNvSpPr txBox="1">
            <a:spLocks/>
          </p:cNvSpPr>
          <p:nvPr/>
        </p:nvSpPr>
        <p:spPr>
          <a:xfrm>
            <a:off x="2" y="4488392"/>
            <a:ext cx="1676399" cy="13424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900">
                <a:latin typeface="TheSans UHH"/>
              </a:rPr>
              <a:t>Method Level Discussion</a:t>
            </a:r>
          </a:p>
        </p:txBody>
      </p:sp>
      <p:sp>
        <p:nvSpPr>
          <p:cNvPr id="3" name="Slide Number Placeholder 2">
            <a:extLst>
              <a:ext uri="{FF2B5EF4-FFF2-40B4-BE49-F238E27FC236}">
                <a16:creationId xmlns:a16="http://schemas.microsoft.com/office/drawing/2014/main" id="{7948A18F-A2A0-D79C-AA95-03A25CD3DF37}"/>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3923565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3DE4C-4A0D-B339-AB3C-DC8AC242A6B4}"/>
              </a:ext>
            </a:extLst>
          </p:cNvPr>
          <p:cNvSpPr>
            <a:spLocks noGrp="1"/>
          </p:cNvSpPr>
          <p:nvPr>
            <p:ph type="title"/>
          </p:nvPr>
        </p:nvSpPr>
        <p:spPr/>
        <p:txBody>
          <a:bodyPr/>
          <a:lstStyle/>
          <a:p>
            <a:r>
              <a:rPr lang="en-US">
                <a:ea typeface="+mj-lt"/>
                <a:cs typeface="+mj-lt"/>
              </a:rPr>
              <a:t>Presentation - Requirement</a:t>
            </a:r>
          </a:p>
        </p:txBody>
      </p:sp>
      <p:sp>
        <p:nvSpPr>
          <p:cNvPr id="3" name="Content Placeholder 2">
            <a:extLst>
              <a:ext uri="{FF2B5EF4-FFF2-40B4-BE49-F238E27FC236}">
                <a16:creationId xmlns:a16="http://schemas.microsoft.com/office/drawing/2014/main" id="{92E84F9F-BC1E-0BD3-8645-AA34F242D641}"/>
              </a:ext>
            </a:extLst>
          </p:cNvPr>
          <p:cNvSpPr>
            <a:spLocks noGrp="1"/>
          </p:cNvSpPr>
          <p:nvPr>
            <p:ph idx="1"/>
          </p:nvPr>
        </p:nvSpPr>
        <p:spPr>
          <a:xfrm>
            <a:off x="838200" y="1825625"/>
            <a:ext cx="10515600" cy="4782368"/>
          </a:xfrm>
        </p:spPr>
        <p:txBody>
          <a:bodyPr vert="horz" lIns="91440" tIns="45720" rIns="91440" bIns="45720" rtlCol="0" anchor="t">
            <a:noAutofit/>
          </a:bodyPr>
          <a:lstStyle/>
          <a:p>
            <a:pPr marL="285750" indent="-285750"/>
            <a:r>
              <a:rPr lang="en-US" sz="1400" dirty="0"/>
              <a:t>Each presentation is to be held by a </a:t>
            </a:r>
            <a:r>
              <a:rPr lang="en-US" sz="1400" b="1" dirty="0"/>
              <a:t>single</a:t>
            </a:r>
            <a:r>
              <a:rPr lang="en-US" sz="1400" dirty="0"/>
              <a:t> student.</a:t>
            </a:r>
          </a:p>
          <a:p>
            <a:pPr marL="285750" indent="-285750">
              <a:lnSpc>
                <a:spcPct val="120000"/>
              </a:lnSpc>
            </a:pPr>
            <a:r>
              <a:rPr lang="en-US" sz="1400" dirty="0"/>
              <a:t>Presentation language is </a:t>
            </a:r>
            <a:r>
              <a:rPr lang="en-US" sz="1400" b="1" dirty="0"/>
              <a:t>English</a:t>
            </a:r>
            <a:r>
              <a:rPr lang="en-US" sz="1400" dirty="0"/>
              <a:t>.</a:t>
            </a:r>
          </a:p>
          <a:p>
            <a:pPr>
              <a:lnSpc>
                <a:spcPct val="120000"/>
              </a:lnSpc>
            </a:pPr>
            <a:r>
              <a:rPr lang="en-US" sz="1400" dirty="0">
                <a:solidFill>
                  <a:srgbClr val="000000"/>
                </a:solidFill>
              </a:rPr>
              <a:t>You are free too chose any tools to use to create your slides.</a:t>
            </a:r>
            <a:endParaRPr lang="en-US" sz="1400" dirty="0"/>
          </a:p>
          <a:p>
            <a:pPr>
              <a:lnSpc>
                <a:spcPct val="120000"/>
              </a:lnSpc>
            </a:pPr>
            <a:r>
              <a:rPr lang="en-US" sz="1400" dirty="0">
                <a:solidFill>
                  <a:srgbClr val="000000"/>
                </a:solidFill>
              </a:rPr>
              <a:t>If you chose LaTeX you can use </a:t>
            </a:r>
            <a:r>
              <a:rPr lang="en-US" sz="1400" dirty="0">
                <a:solidFill>
                  <a:srgbClr val="000000"/>
                </a:solidFill>
                <a:hlinkClick r:id="rId2"/>
              </a:rPr>
              <a:t>this</a:t>
            </a:r>
            <a:r>
              <a:rPr lang="en-US" sz="1400" dirty="0">
                <a:solidFill>
                  <a:srgbClr val="000000"/>
                </a:solidFill>
              </a:rPr>
              <a:t> template for the presentation.</a:t>
            </a:r>
            <a:endParaRPr lang="en-US" sz="1400" dirty="0"/>
          </a:p>
          <a:p>
            <a:pPr>
              <a:lnSpc>
                <a:spcPct val="120000"/>
              </a:lnSpc>
            </a:pPr>
            <a:r>
              <a:rPr lang="en-US" sz="1400" dirty="0">
                <a:solidFill>
                  <a:srgbClr val="000000"/>
                </a:solidFill>
              </a:rPr>
              <a:t>The presentation shall be </a:t>
            </a:r>
            <a:r>
              <a:rPr lang="en-US" sz="1400" b="1" dirty="0">
                <a:solidFill>
                  <a:srgbClr val="000000"/>
                </a:solidFill>
              </a:rPr>
              <a:t>PRACTICED MULTIPLE TIMES</a:t>
            </a:r>
            <a:r>
              <a:rPr lang="en-US" sz="1400" dirty="0">
                <a:solidFill>
                  <a:srgbClr val="000000"/>
                </a:solidFill>
              </a:rPr>
              <a:t> before presenting. Your audiences will know whether you did or not.</a:t>
            </a:r>
            <a:endParaRPr lang="en-US" sz="1400" dirty="0"/>
          </a:p>
          <a:p>
            <a:pPr>
              <a:lnSpc>
                <a:spcPct val="120000"/>
              </a:lnSpc>
            </a:pPr>
            <a:r>
              <a:rPr lang="en-US" sz="1400" dirty="0">
                <a:solidFill>
                  <a:srgbClr val="000000"/>
                </a:solidFill>
              </a:rPr>
              <a:t>This is also helpful to check if you keep in time.</a:t>
            </a:r>
            <a:endParaRPr lang="en-US" sz="1400" dirty="0"/>
          </a:p>
          <a:p>
            <a:pPr>
              <a:lnSpc>
                <a:spcPct val="120000"/>
              </a:lnSpc>
            </a:pPr>
            <a:r>
              <a:rPr lang="en-US" sz="1400" dirty="0">
                <a:solidFill>
                  <a:srgbClr val="000000"/>
                </a:solidFill>
              </a:rPr>
              <a:t>You're welcome to discuss your presentation with us before presenting.</a:t>
            </a:r>
            <a:endParaRPr lang="en-US" sz="1400" dirty="0"/>
          </a:p>
          <a:p>
            <a:pPr>
              <a:lnSpc>
                <a:spcPct val="120000"/>
              </a:lnSpc>
            </a:pPr>
            <a:r>
              <a:rPr lang="en-US" sz="1400" dirty="0">
                <a:solidFill>
                  <a:srgbClr val="000000"/>
                </a:solidFill>
                <a:hlinkClick r:id="rId3"/>
              </a:rPr>
              <a:t>Here</a:t>
            </a:r>
            <a:r>
              <a:rPr lang="en-US" sz="1400" dirty="0">
                <a:solidFill>
                  <a:srgbClr val="000000"/>
                </a:solidFill>
              </a:rPr>
              <a:t>, </a:t>
            </a:r>
            <a:r>
              <a:rPr lang="en-US" sz="1400" dirty="0">
                <a:solidFill>
                  <a:srgbClr val="000000"/>
                </a:solidFill>
                <a:hlinkClick r:id="rId4"/>
              </a:rPr>
              <a:t>here</a:t>
            </a:r>
            <a:r>
              <a:rPr lang="en-US" sz="1400" dirty="0">
                <a:solidFill>
                  <a:srgbClr val="000000"/>
                </a:solidFill>
              </a:rPr>
              <a:t> and </a:t>
            </a:r>
            <a:r>
              <a:rPr lang="en-US" sz="1400" dirty="0">
                <a:solidFill>
                  <a:srgbClr val="000000"/>
                </a:solidFill>
                <a:hlinkClick r:id="rId5"/>
              </a:rPr>
              <a:t>here</a:t>
            </a:r>
            <a:r>
              <a:rPr lang="en-US" sz="1400" dirty="0">
                <a:solidFill>
                  <a:srgbClr val="000000"/>
                </a:solidFill>
              </a:rPr>
              <a:t> are some good examples slide sets from previous years or </a:t>
            </a:r>
            <a:r>
              <a:rPr lang="en-US" sz="1400" dirty="0">
                <a:solidFill>
                  <a:srgbClr val="000000"/>
                </a:solidFill>
                <a:hlinkClick r:id="rId6"/>
              </a:rPr>
              <a:t>here</a:t>
            </a:r>
            <a:r>
              <a:rPr lang="en-US" sz="1400" dirty="0">
                <a:solidFill>
                  <a:srgbClr val="000000"/>
                </a:solidFill>
              </a:rPr>
              <a:t> for last semester.</a:t>
            </a:r>
            <a:endParaRPr lang="en-US" sz="1400" dirty="0"/>
          </a:p>
          <a:p>
            <a:pPr>
              <a:lnSpc>
                <a:spcPct val="120000"/>
              </a:lnSpc>
            </a:pPr>
            <a:r>
              <a:rPr lang="en-US" sz="1400" dirty="0">
                <a:solidFill>
                  <a:srgbClr val="000000"/>
                </a:solidFill>
              </a:rPr>
              <a:t>Try to get the viewers attention by giving a good motivation in the beginning ("Why should the viewer care about this topic?", "Why is this interesting?").</a:t>
            </a:r>
            <a:endParaRPr lang="en-US" sz="1400" dirty="0"/>
          </a:p>
          <a:p>
            <a:pPr>
              <a:lnSpc>
                <a:spcPct val="120000"/>
              </a:lnSpc>
            </a:pPr>
            <a:r>
              <a:rPr lang="en-US" sz="1400" dirty="0">
                <a:solidFill>
                  <a:srgbClr val="000000"/>
                </a:solidFill>
              </a:rPr>
              <a:t>Have some extra slides prepared after your presentation that you can use to answer questions.</a:t>
            </a:r>
            <a:endParaRPr lang="en-US" sz="1400" dirty="0"/>
          </a:p>
          <a:p>
            <a:pPr>
              <a:lnSpc>
                <a:spcPct val="120000"/>
              </a:lnSpc>
            </a:pPr>
            <a:r>
              <a:rPr lang="en-US" sz="1400" dirty="0">
                <a:solidFill>
                  <a:srgbClr val="000000"/>
                </a:solidFill>
              </a:rPr>
              <a:t>Try not to use too much text on the slides. Rather use a lot of images.</a:t>
            </a:r>
            <a:endParaRPr lang="en-US" sz="1400" dirty="0"/>
          </a:p>
          <a:p>
            <a:pPr>
              <a:lnSpc>
                <a:spcPct val="120000"/>
              </a:lnSpc>
            </a:pPr>
            <a:r>
              <a:rPr lang="en-US" sz="1400" dirty="0">
                <a:solidFill>
                  <a:srgbClr val="000000"/>
                </a:solidFill>
              </a:rPr>
              <a:t>Not everything you say should be on the slides. They are a visual aid for your listeners.</a:t>
            </a:r>
            <a:endParaRPr lang="en-US" sz="1400" dirty="0"/>
          </a:p>
          <a:p>
            <a:endParaRPr lang="en-US" sz="1200" dirty="0"/>
          </a:p>
        </p:txBody>
      </p:sp>
      <p:sp>
        <p:nvSpPr>
          <p:cNvPr id="4" name="Slide Number Placeholder 3">
            <a:extLst>
              <a:ext uri="{FF2B5EF4-FFF2-40B4-BE49-F238E27FC236}">
                <a16:creationId xmlns:a16="http://schemas.microsoft.com/office/drawing/2014/main" id="{7FA20699-B427-D9F0-B633-17601050D3C6}"/>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1710849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3C9DE-229D-B0A3-445F-69E1F4E4531A}"/>
              </a:ext>
            </a:extLst>
          </p:cNvPr>
          <p:cNvSpPr>
            <a:spLocks noGrp="1"/>
          </p:cNvSpPr>
          <p:nvPr>
            <p:ph type="title"/>
          </p:nvPr>
        </p:nvSpPr>
        <p:spPr/>
        <p:txBody>
          <a:bodyPr/>
          <a:lstStyle/>
          <a:p>
            <a:r>
              <a:rPr lang="en-US"/>
              <a:t>Presentation - Hint</a:t>
            </a:r>
          </a:p>
        </p:txBody>
      </p:sp>
      <p:sp>
        <p:nvSpPr>
          <p:cNvPr id="3" name="Content Placeholder 2">
            <a:extLst>
              <a:ext uri="{FF2B5EF4-FFF2-40B4-BE49-F238E27FC236}">
                <a16:creationId xmlns:a16="http://schemas.microsoft.com/office/drawing/2014/main" id="{D02CE906-5948-155C-31E3-1A6CA853026F}"/>
              </a:ext>
            </a:extLst>
          </p:cNvPr>
          <p:cNvSpPr>
            <a:spLocks noGrp="1"/>
          </p:cNvSpPr>
          <p:nvPr>
            <p:ph idx="1"/>
          </p:nvPr>
        </p:nvSpPr>
        <p:spPr/>
        <p:txBody>
          <a:bodyPr vert="horz" lIns="91440" tIns="45720" rIns="91440" bIns="45720" rtlCol="0" anchor="t">
            <a:normAutofit fontScale="70000" lnSpcReduction="20000"/>
          </a:bodyPr>
          <a:lstStyle/>
          <a:p>
            <a:pPr>
              <a:lnSpc>
                <a:spcPct val="120000"/>
              </a:lnSpc>
            </a:pPr>
            <a:r>
              <a:rPr lang="en-US" dirty="0"/>
              <a:t>The presentation must include the following things:</a:t>
            </a:r>
          </a:p>
          <a:p>
            <a:pPr lvl="1">
              <a:lnSpc>
                <a:spcPct val="120000"/>
              </a:lnSpc>
              <a:buFont typeface="Courier New" panose="020B0604020202020204" pitchFamily="34" charset="0"/>
              <a:buChar char="o"/>
            </a:pPr>
            <a:r>
              <a:rPr lang="en-US" dirty="0"/>
              <a:t>A title page with the title, your name and the date of presentation</a:t>
            </a:r>
            <a:endParaRPr lang="en-US" dirty="0">
              <a:cs typeface="Arial"/>
            </a:endParaRPr>
          </a:p>
          <a:p>
            <a:pPr lvl="1">
              <a:lnSpc>
                <a:spcPct val="120000"/>
              </a:lnSpc>
              <a:buFont typeface="Courier New" panose="020B0604020202020204" pitchFamily="34" charset="0"/>
              <a:buChar char="o"/>
            </a:pPr>
            <a:r>
              <a:rPr lang="en-US" dirty="0"/>
              <a:t>All slides should be </a:t>
            </a:r>
            <a:r>
              <a:rPr lang="en-US" b="1" dirty="0"/>
              <a:t>numbered</a:t>
            </a:r>
            <a:r>
              <a:rPr lang="en-US" dirty="0"/>
              <a:t> for easier reference in the following discussion</a:t>
            </a:r>
            <a:endParaRPr lang="en-US" dirty="0">
              <a:cs typeface="Arial"/>
            </a:endParaRPr>
          </a:p>
          <a:p>
            <a:pPr lvl="1">
              <a:lnSpc>
                <a:spcPct val="120000"/>
              </a:lnSpc>
              <a:buFont typeface="Courier New" panose="020B0604020202020204" pitchFamily="34" charset="0"/>
              <a:buChar char="o"/>
            </a:pPr>
            <a:r>
              <a:rPr lang="en-US" dirty="0"/>
              <a:t>An introduction to the topic, necessary definitions and maybe a</a:t>
            </a:r>
            <a:r>
              <a:rPr lang="en-US" b="1" dirty="0"/>
              <a:t> short</a:t>
            </a:r>
            <a:r>
              <a:rPr lang="en-US" dirty="0"/>
              <a:t> introduction to its basics and history</a:t>
            </a:r>
            <a:endParaRPr lang="en-US" dirty="0">
              <a:cs typeface="Arial"/>
            </a:endParaRPr>
          </a:p>
          <a:p>
            <a:pPr lvl="1">
              <a:lnSpc>
                <a:spcPct val="120000"/>
              </a:lnSpc>
              <a:buFont typeface="Courier New" panose="020B0604020202020204" pitchFamily="34" charset="0"/>
              <a:buChar char="o"/>
            </a:pPr>
            <a:r>
              <a:rPr lang="en-US" dirty="0"/>
              <a:t>A clear definition of the problem to be solved</a:t>
            </a:r>
            <a:endParaRPr lang="en-US" dirty="0">
              <a:cs typeface="Arial"/>
            </a:endParaRPr>
          </a:p>
          <a:p>
            <a:pPr lvl="1">
              <a:lnSpc>
                <a:spcPct val="120000"/>
              </a:lnSpc>
              <a:buFont typeface="Courier New" panose="020B0604020202020204" pitchFamily="34" charset="0"/>
              <a:buChar char="o"/>
            </a:pPr>
            <a:r>
              <a:rPr lang="en-US" dirty="0"/>
              <a:t>Presentation of the approaches</a:t>
            </a:r>
            <a:endParaRPr lang="en-US" dirty="0">
              <a:cs typeface="Arial"/>
            </a:endParaRPr>
          </a:p>
          <a:p>
            <a:pPr lvl="1">
              <a:lnSpc>
                <a:spcPct val="120000"/>
              </a:lnSpc>
              <a:buFont typeface="Courier New" panose="020B0604020202020204" pitchFamily="34" charset="0"/>
              <a:buChar char="o"/>
            </a:pPr>
            <a:r>
              <a:rPr lang="en-US" dirty="0"/>
              <a:t>Presentation of the results</a:t>
            </a:r>
            <a:endParaRPr lang="en-US" dirty="0">
              <a:cs typeface="Arial"/>
            </a:endParaRPr>
          </a:p>
          <a:p>
            <a:pPr lvl="1">
              <a:lnSpc>
                <a:spcPct val="120000"/>
              </a:lnSpc>
              <a:buFont typeface="Courier New" panose="020B0604020202020204" pitchFamily="34" charset="0"/>
              <a:buChar char="o"/>
            </a:pPr>
            <a:r>
              <a:rPr lang="en-US" dirty="0"/>
              <a:t>Discussion of advantages and disadvantages of the presented approach(es) and its/their results</a:t>
            </a:r>
            <a:endParaRPr lang="en-US" dirty="0">
              <a:cs typeface="Arial"/>
            </a:endParaRPr>
          </a:p>
          <a:p>
            <a:pPr lvl="1">
              <a:lnSpc>
                <a:spcPct val="120000"/>
              </a:lnSpc>
              <a:buFont typeface="Courier New" panose="020B0604020202020204" pitchFamily="34" charset="0"/>
              <a:buChar char="o"/>
            </a:pPr>
            <a:r>
              <a:rPr lang="en-US" dirty="0"/>
              <a:t>A comparison of the approaches (Method Level)</a:t>
            </a:r>
            <a:endParaRPr lang="en-US" dirty="0">
              <a:cs typeface="Arial"/>
            </a:endParaRPr>
          </a:p>
          <a:p>
            <a:pPr lvl="1">
              <a:lnSpc>
                <a:spcPct val="120000"/>
              </a:lnSpc>
              <a:buFont typeface="Courier New" panose="020B0604020202020204" pitchFamily="34" charset="0"/>
              <a:buChar char="o"/>
            </a:pPr>
            <a:r>
              <a:rPr lang="en-US" b="1" dirty="0"/>
              <a:t>All images/graphics which are not your </a:t>
            </a:r>
            <a:r>
              <a:rPr lang="en-US" b="1" dirty="0">
                <a:hlinkClick r:id="rId2"/>
              </a:rPr>
              <a:t>Intellectual property </a:t>
            </a:r>
            <a:r>
              <a:rPr lang="en-US" b="1" dirty="0"/>
              <a:t>must be referenced</a:t>
            </a:r>
            <a:endParaRPr lang="en-US" b="1" dirty="0">
              <a:cs typeface="Arial"/>
            </a:endParaRPr>
          </a:p>
          <a:p>
            <a:pPr lvl="1">
              <a:lnSpc>
                <a:spcPct val="120000"/>
              </a:lnSpc>
              <a:buFont typeface="Courier New" panose="020B0604020202020204" pitchFamily="34" charset="0"/>
              <a:buChar char="o"/>
            </a:pPr>
            <a:r>
              <a:rPr lang="en-US" dirty="0"/>
              <a:t>You must submit your final set of slides (which you used for presentation) after presentation</a:t>
            </a:r>
            <a:endParaRPr lang="en-US" dirty="0">
              <a:cs typeface="Arial"/>
            </a:endParaRPr>
          </a:p>
        </p:txBody>
      </p:sp>
      <p:sp>
        <p:nvSpPr>
          <p:cNvPr id="4" name="Slide Number Placeholder 3">
            <a:extLst>
              <a:ext uri="{FF2B5EF4-FFF2-40B4-BE49-F238E27FC236}">
                <a16:creationId xmlns:a16="http://schemas.microsoft.com/office/drawing/2014/main" id="{5258B175-E82F-212A-DC9F-149E7AD7DA23}"/>
              </a:ext>
            </a:extLst>
          </p:cNvPr>
          <p:cNvSpPr>
            <a:spLocks noGrp="1"/>
          </p:cNvSpPr>
          <p:nvPr>
            <p:ph type="sldNum" sz="quarter" idx="12"/>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812840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4328C-4C4B-4C62-EEE3-B55F810EEF8B}"/>
              </a:ext>
            </a:extLst>
          </p:cNvPr>
          <p:cNvSpPr>
            <a:spLocks noGrp="1"/>
          </p:cNvSpPr>
          <p:nvPr>
            <p:ph type="title"/>
          </p:nvPr>
        </p:nvSpPr>
        <p:spPr/>
        <p:txBody>
          <a:bodyPr/>
          <a:lstStyle/>
          <a:p>
            <a:r>
              <a:rPr lang="en-US"/>
              <a:t>Presentation - Grading</a:t>
            </a:r>
          </a:p>
        </p:txBody>
      </p:sp>
      <p:sp>
        <p:nvSpPr>
          <p:cNvPr id="3" name="Content Placeholder 2">
            <a:extLst>
              <a:ext uri="{FF2B5EF4-FFF2-40B4-BE49-F238E27FC236}">
                <a16:creationId xmlns:a16="http://schemas.microsoft.com/office/drawing/2014/main" id="{AEB71986-5FED-EFDC-993D-F3DD8860E915}"/>
              </a:ext>
            </a:extLst>
          </p:cNvPr>
          <p:cNvSpPr>
            <a:spLocks noGrp="1"/>
          </p:cNvSpPr>
          <p:nvPr>
            <p:ph idx="1"/>
          </p:nvPr>
        </p:nvSpPr>
        <p:spPr>
          <a:xfrm>
            <a:off x="838200" y="1825625"/>
            <a:ext cx="10515600" cy="5216659"/>
          </a:xfrm>
        </p:spPr>
        <p:txBody>
          <a:bodyPr vert="horz" lIns="91440" tIns="45720" rIns="91440" bIns="45720" rtlCol="0" anchor="t">
            <a:normAutofit fontScale="70000" lnSpcReduction="20000"/>
          </a:bodyPr>
          <a:lstStyle/>
          <a:p>
            <a:pPr marL="0" indent="0">
              <a:lnSpc>
                <a:spcPct val="120000"/>
              </a:lnSpc>
              <a:buNone/>
            </a:pPr>
            <a:r>
              <a:rPr lang="en-US" sz="2900" dirty="0">
                <a:solidFill>
                  <a:srgbClr val="000000"/>
                </a:solidFill>
              </a:rPr>
              <a:t>The presentation will be graded according to:</a:t>
            </a:r>
          </a:p>
          <a:p>
            <a:pPr lvl="1">
              <a:lnSpc>
                <a:spcPct val="120000"/>
              </a:lnSpc>
            </a:pPr>
            <a:r>
              <a:rPr lang="en-US" dirty="0">
                <a:solidFill>
                  <a:srgbClr val="000000"/>
                </a:solidFill>
              </a:rPr>
              <a:t>Amount of contained information and precision of your explanations</a:t>
            </a:r>
            <a:endParaRPr lang="en-US" dirty="0">
              <a:cs typeface="Arial" panose="020B0604020202020204"/>
            </a:endParaRPr>
          </a:p>
          <a:p>
            <a:pPr lvl="1">
              <a:lnSpc>
                <a:spcPct val="120000"/>
              </a:lnSpc>
            </a:pPr>
            <a:r>
              <a:rPr lang="en-US" dirty="0">
                <a:solidFill>
                  <a:srgbClr val="000000"/>
                </a:solidFill>
              </a:rPr>
              <a:t>Comprehensibility of your presentation and its slides</a:t>
            </a:r>
            <a:endParaRPr lang="en-US" dirty="0">
              <a:cs typeface="Arial" panose="020B0604020202020204"/>
            </a:endParaRPr>
          </a:p>
          <a:p>
            <a:pPr lvl="1">
              <a:lnSpc>
                <a:spcPct val="120000"/>
              </a:lnSpc>
            </a:pPr>
            <a:r>
              <a:rPr lang="en-US" dirty="0">
                <a:solidFill>
                  <a:srgbClr val="000000"/>
                </a:solidFill>
              </a:rPr>
              <a:t>Liveliness of your presentation</a:t>
            </a:r>
            <a:endParaRPr lang="en-US" dirty="0">
              <a:cs typeface="Arial" panose="020B0604020202020204"/>
            </a:endParaRPr>
          </a:p>
          <a:p>
            <a:pPr lvl="1">
              <a:lnSpc>
                <a:spcPct val="120000"/>
              </a:lnSpc>
            </a:pPr>
            <a:r>
              <a:rPr lang="en-US" dirty="0">
                <a:solidFill>
                  <a:srgbClr val="000000"/>
                </a:solidFill>
              </a:rPr>
              <a:t>Quality of your answers during discussion</a:t>
            </a:r>
            <a:endParaRPr lang="en-US" dirty="0">
              <a:cs typeface="Arial" panose="020B0604020202020204"/>
            </a:endParaRPr>
          </a:p>
          <a:p>
            <a:pPr lvl="1">
              <a:lnSpc>
                <a:spcPct val="120000"/>
              </a:lnSpc>
            </a:pPr>
            <a:r>
              <a:rPr lang="en-US" dirty="0">
                <a:solidFill>
                  <a:srgbClr val="000000"/>
                </a:solidFill>
              </a:rPr>
              <a:t>Adherence to requirements listed above and to the time limit</a:t>
            </a:r>
            <a:endParaRPr lang="en-US" dirty="0">
              <a:cs typeface="Arial" panose="020B0604020202020204"/>
            </a:endParaRPr>
          </a:p>
          <a:p>
            <a:pPr marL="0" indent="0">
              <a:lnSpc>
                <a:spcPct val="120000"/>
              </a:lnSpc>
              <a:buNone/>
            </a:pPr>
            <a:r>
              <a:rPr lang="en-US" dirty="0">
                <a:solidFill>
                  <a:srgbClr val="000000"/>
                </a:solidFill>
              </a:rPr>
              <a:t>Presentation</a:t>
            </a:r>
            <a:endParaRPr lang="en-US" dirty="0">
              <a:cs typeface="Arial" panose="020B0604020202020204"/>
            </a:endParaRPr>
          </a:p>
          <a:p>
            <a:pPr lvl="1">
              <a:lnSpc>
                <a:spcPct val="120000"/>
              </a:lnSpc>
            </a:pPr>
            <a:r>
              <a:rPr lang="en-US" dirty="0">
                <a:solidFill>
                  <a:srgbClr val="000000"/>
                </a:solidFill>
              </a:rPr>
              <a:t>25 minutes presentation. Being much shorter will decrease your grade or even lead to failing. We will warn you when time runs out and stop you after 25 min</a:t>
            </a:r>
            <a:endParaRPr lang="en-US" dirty="0">
              <a:cs typeface="Arial" panose="020B0604020202020204"/>
            </a:endParaRPr>
          </a:p>
          <a:p>
            <a:pPr lvl="1">
              <a:lnSpc>
                <a:spcPct val="120000"/>
              </a:lnSpc>
            </a:pPr>
            <a:r>
              <a:rPr lang="en-US" dirty="0">
                <a:solidFill>
                  <a:srgbClr val="000000"/>
                </a:solidFill>
                <a:cs typeface="Arial"/>
              </a:rPr>
              <a:t>Moderate discussion afterwards</a:t>
            </a:r>
          </a:p>
          <a:p>
            <a:pPr lvl="1">
              <a:lnSpc>
                <a:spcPct val="120000"/>
              </a:lnSpc>
            </a:pPr>
            <a:r>
              <a:rPr lang="en-US" dirty="0">
                <a:solidFill>
                  <a:srgbClr val="000000"/>
                </a:solidFill>
                <a:cs typeface="Arial"/>
              </a:rPr>
              <a:t>You might discuss the topic with me</a:t>
            </a:r>
            <a:r>
              <a:rPr lang="en-US" b="1" dirty="0">
                <a:solidFill>
                  <a:srgbClr val="000000"/>
                </a:solidFill>
                <a:cs typeface="Arial"/>
              </a:rPr>
              <a:t> 14 days before</a:t>
            </a:r>
            <a:r>
              <a:rPr lang="en-US" dirty="0">
                <a:solidFill>
                  <a:srgbClr val="000000"/>
                </a:solidFill>
                <a:cs typeface="Arial"/>
              </a:rPr>
              <a:t> your presentation. </a:t>
            </a:r>
          </a:p>
          <a:p>
            <a:pPr lvl="1">
              <a:lnSpc>
                <a:spcPct val="120000"/>
              </a:lnSpc>
            </a:pPr>
            <a:r>
              <a:rPr lang="en-US" dirty="0">
                <a:solidFill>
                  <a:srgbClr val="000000"/>
                </a:solidFill>
              </a:rPr>
              <a:t>You must hand in your draft slides </a:t>
            </a:r>
            <a:r>
              <a:rPr lang="en-US" b="1" dirty="0">
                <a:solidFill>
                  <a:srgbClr val="000000"/>
                </a:solidFill>
              </a:rPr>
              <a:t>by noon 7 days before your presentation</a:t>
            </a:r>
            <a:r>
              <a:rPr lang="en-US" dirty="0">
                <a:solidFill>
                  <a:srgbClr val="000000"/>
                </a:solidFill>
              </a:rPr>
              <a:t> through e-mail: </a:t>
            </a:r>
            <a:br>
              <a:rPr lang="en-US" dirty="0">
                <a:solidFill>
                  <a:srgbClr val="000000"/>
                </a:solidFill>
              </a:rPr>
            </a:br>
            <a:r>
              <a:rPr lang="en-US" dirty="0">
                <a:solidFill>
                  <a:srgbClr val="000000"/>
                </a:solidFill>
                <a:hlinkClick r:id="rId2"/>
              </a:rPr>
              <a:t>shang-ching.liu@uni-hamburg.de</a:t>
            </a:r>
            <a:r>
              <a:rPr lang="en-US" dirty="0">
                <a:solidFill>
                  <a:srgbClr val="000000"/>
                </a:solidFill>
              </a:rPr>
              <a:t>.</a:t>
            </a:r>
            <a:endParaRPr lang="en-US" dirty="0">
              <a:solidFill>
                <a:srgbClr val="000000"/>
              </a:solidFill>
              <a:cs typeface="Arial"/>
            </a:endParaRPr>
          </a:p>
          <a:p>
            <a:pPr lvl="1">
              <a:lnSpc>
                <a:spcPct val="120000"/>
              </a:lnSpc>
            </a:pPr>
            <a:r>
              <a:rPr lang="en-US" dirty="0">
                <a:solidFill>
                  <a:srgbClr val="000000"/>
                </a:solidFill>
                <a:cs typeface="Arial"/>
              </a:rPr>
              <a:t>Final slide must be sent to me </a:t>
            </a:r>
            <a:r>
              <a:rPr lang="en-US" b="1" dirty="0">
                <a:solidFill>
                  <a:srgbClr val="000000"/>
                </a:solidFill>
                <a:cs typeface="Arial"/>
              </a:rPr>
              <a:t>1 day after your presentation the latest.</a:t>
            </a:r>
            <a:endParaRPr lang="en-US" dirty="0">
              <a:cs typeface="Arial" panose="020B0604020202020204"/>
            </a:endParaRPr>
          </a:p>
          <a:p>
            <a:pPr lvl="1">
              <a:lnSpc>
                <a:spcPct val="120000"/>
              </a:lnSpc>
            </a:pPr>
            <a:endParaRPr lang="en-US" dirty="0">
              <a:cs typeface="Arial" panose="020B0604020202020204"/>
            </a:endParaRPr>
          </a:p>
        </p:txBody>
      </p:sp>
      <p:sp>
        <p:nvSpPr>
          <p:cNvPr id="4" name="Slide Number Placeholder 3">
            <a:extLst>
              <a:ext uri="{FF2B5EF4-FFF2-40B4-BE49-F238E27FC236}">
                <a16:creationId xmlns:a16="http://schemas.microsoft.com/office/drawing/2014/main" id="{161C8385-3575-E4A9-8537-B3257BC1932A}"/>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1523931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782BA-464A-2098-7CB1-2BE20BB0FCAA}"/>
              </a:ext>
            </a:extLst>
          </p:cNvPr>
          <p:cNvSpPr>
            <a:spLocks noGrp="1"/>
          </p:cNvSpPr>
          <p:nvPr>
            <p:ph type="title"/>
          </p:nvPr>
        </p:nvSpPr>
        <p:spPr/>
        <p:txBody>
          <a:bodyPr/>
          <a:lstStyle/>
          <a:p>
            <a:r>
              <a:rPr lang="en-US"/>
              <a:t>Topic Choosing</a:t>
            </a:r>
          </a:p>
        </p:txBody>
      </p:sp>
      <p:sp>
        <p:nvSpPr>
          <p:cNvPr id="3" name="Text Placeholder 2">
            <a:extLst>
              <a:ext uri="{FF2B5EF4-FFF2-40B4-BE49-F238E27FC236}">
                <a16:creationId xmlns:a16="http://schemas.microsoft.com/office/drawing/2014/main" id="{39A27D4A-F780-FDFE-6D8F-53101CE2A7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80539A-CB93-0AD5-F677-88D0910A2FB7}"/>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125845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F3AD8-EB9A-DA6F-8B3E-4767CA794659}"/>
              </a:ext>
            </a:extLst>
          </p:cNvPr>
          <p:cNvSpPr>
            <a:spLocks noGrp="1"/>
          </p:cNvSpPr>
          <p:nvPr>
            <p:ph type="title"/>
          </p:nvPr>
        </p:nvSpPr>
        <p:spPr/>
        <p:txBody>
          <a:bodyPr/>
          <a:lstStyle/>
          <a:p>
            <a:r>
              <a:rPr lang="en-US"/>
              <a:t>Requirement</a:t>
            </a:r>
          </a:p>
        </p:txBody>
      </p:sp>
      <p:sp>
        <p:nvSpPr>
          <p:cNvPr id="3" name="Content Placeholder 2">
            <a:extLst>
              <a:ext uri="{FF2B5EF4-FFF2-40B4-BE49-F238E27FC236}">
                <a16:creationId xmlns:a16="http://schemas.microsoft.com/office/drawing/2014/main" id="{B7FB5522-7EC3-3C12-1363-7A223D0CF1DF}"/>
              </a:ext>
            </a:extLst>
          </p:cNvPr>
          <p:cNvSpPr>
            <a:spLocks noGrp="1"/>
          </p:cNvSpPr>
          <p:nvPr>
            <p:ph idx="1"/>
          </p:nvPr>
        </p:nvSpPr>
        <p:spPr>
          <a:xfrm>
            <a:off x="838200" y="1690688"/>
            <a:ext cx="10515600" cy="4351338"/>
          </a:xfrm>
        </p:spPr>
        <p:txBody>
          <a:bodyPr vert="horz" lIns="91440" tIns="45720" rIns="91440" bIns="45720" rtlCol="0" anchor="t">
            <a:noAutofit/>
          </a:bodyPr>
          <a:lstStyle/>
          <a:p>
            <a:pPr>
              <a:lnSpc>
                <a:spcPct val="120000"/>
              </a:lnSpc>
              <a:tabLst>
                <a:tab pos="4170363" algn="l"/>
              </a:tabLst>
            </a:pPr>
            <a:r>
              <a:rPr lang="en-US" sz="1600" dirty="0"/>
              <a:t>Right scope - Example: "Kinematics" is too broad, "Actuating a Servo" is too narrow</a:t>
            </a:r>
          </a:p>
          <a:p>
            <a:pPr>
              <a:lnSpc>
                <a:spcPct val="120000"/>
              </a:lnSpc>
              <a:tabLst>
                <a:tab pos="4170363" algn="l"/>
              </a:tabLst>
            </a:pPr>
            <a:r>
              <a:rPr lang="en-US" sz="1600" dirty="0"/>
              <a:t>Right depth - Example: "Comparison of Resolution of Video Sensors" is too shallow, "The Effect of Color Depth of the Logitech C920 on Recognizing Grass" is too deep</a:t>
            </a:r>
            <a:endParaRPr lang="en-US" sz="1600" dirty="0">
              <a:cs typeface="Arial"/>
            </a:endParaRPr>
          </a:p>
          <a:p>
            <a:pPr>
              <a:lnSpc>
                <a:spcPct val="120000"/>
              </a:lnSpc>
              <a:tabLst>
                <a:tab pos="4170363" algn="l"/>
              </a:tabLst>
            </a:pPr>
            <a:r>
              <a:rPr lang="en-US" sz="1600" dirty="0"/>
              <a:t>Scholarly standard - There is no "too scientific" but your topic has to be in recent active research</a:t>
            </a:r>
            <a:endParaRPr lang="en-US" sz="1600" dirty="0">
              <a:cs typeface="Arial"/>
            </a:endParaRPr>
          </a:p>
          <a:p>
            <a:pPr>
              <a:lnSpc>
                <a:spcPct val="120000"/>
              </a:lnSpc>
              <a:tabLst>
                <a:tab pos="4170363" algn="l"/>
              </a:tabLst>
            </a:pPr>
            <a:r>
              <a:rPr lang="en-US" sz="1600" dirty="0"/>
              <a:t>Robotics - Your topic has to be useable/applicable/required on/in/for physical robots</a:t>
            </a:r>
            <a:endParaRPr lang="en-US" sz="1600" dirty="0">
              <a:cs typeface="Arial"/>
            </a:endParaRPr>
          </a:p>
          <a:p>
            <a:pPr>
              <a:lnSpc>
                <a:spcPct val="120000"/>
              </a:lnSpc>
              <a:tabLst>
                <a:tab pos="4170363" algn="l"/>
              </a:tabLst>
            </a:pPr>
            <a:r>
              <a:rPr lang="en-US" sz="1600" dirty="0"/>
              <a:t>Intelligent - Example: "Manufacturing a Car" is not intelligent, "Analyzing, Understanding and Repairing a Broken Down Car" can be intelligent</a:t>
            </a:r>
            <a:endParaRPr lang="en-US" sz="1600" dirty="0">
              <a:cs typeface="Arial"/>
            </a:endParaRPr>
          </a:p>
          <a:p>
            <a:pPr>
              <a:lnSpc>
                <a:spcPct val="120000"/>
              </a:lnSpc>
              <a:tabLst>
                <a:tab pos="4170363" algn="l"/>
              </a:tabLst>
            </a:pPr>
            <a:r>
              <a:rPr lang="en-US" sz="1600" dirty="0"/>
              <a:t>Recency - Your main references should be recent (published in the last 5 years)</a:t>
            </a:r>
            <a:endParaRPr lang="en-US" sz="1600" dirty="0">
              <a:cs typeface="Arial"/>
            </a:endParaRPr>
          </a:p>
          <a:p>
            <a:pPr>
              <a:lnSpc>
                <a:spcPct val="120000"/>
              </a:lnSpc>
              <a:tabLst>
                <a:tab pos="4170363" algn="l"/>
              </a:tabLst>
            </a:pPr>
            <a:r>
              <a:rPr lang="en-US" sz="1600" dirty="0"/>
              <a:t>Please send your </a:t>
            </a:r>
            <a:r>
              <a:rPr lang="en-US" sz="1600" b="1" dirty="0"/>
              <a:t>Topic Proposal 05.12.25 11:59PM </a:t>
            </a:r>
            <a:r>
              <a:rPr lang="en-US" sz="1600" dirty="0"/>
              <a:t>by email (</a:t>
            </a:r>
            <a:r>
              <a:rPr lang="en-US" sz="1600" dirty="0" err="1"/>
              <a:t>shang-ching.liu@uni-hamburg.de</a:t>
            </a:r>
            <a:r>
              <a:rPr lang="en-US" sz="1600" dirty="0"/>
              <a:t>) to submit a description of your topic with at least 2 scientific references which you plan to talk about </a:t>
            </a:r>
            <a:endParaRPr lang="en-US" sz="1600" dirty="0">
              <a:cs typeface="Arial"/>
            </a:endParaRPr>
          </a:p>
          <a:p>
            <a:pPr>
              <a:lnSpc>
                <a:spcPct val="120000"/>
              </a:lnSpc>
              <a:tabLst>
                <a:tab pos="4170363" algn="l"/>
              </a:tabLst>
            </a:pPr>
            <a:r>
              <a:rPr lang="en-US" sz="1600" dirty="0"/>
              <a:t>You can have a look at the topic list for inspiration, but you're very welcome to come up with your own ideas! Your idea must be robotics related and may be rejected if it does not fit the seminar. </a:t>
            </a:r>
            <a:endParaRPr lang="en-US" sz="1600" dirty="0">
              <a:cs typeface="Arial" panose="020B0604020202020204"/>
            </a:endParaRPr>
          </a:p>
        </p:txBody>
      </p:sp>
      <p:sp>
        <p:nvSpPr>
          <p:cNvPr id="4" name="Slide Number Placeholder 3">
            <a:extLst>
              <a:ext uri="{FF2B5EF4-FFF2-40B4-BE49-F238E27FC236}">
                <a16:creationId xmlns:a16="http://schemas.microsoft.com/office/drawing/2014/main" id="{16C04330-2361-E9B1-9AF5-638899ABBFFE}"/>
              </a:ext>
            </a:extLst>
          </p:cNvPr>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2781699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EE00-D749-80CA-B377-5738BCA088E1}"/>
              </a:ext>
            </a:extLst>
          </p:cNvPr>
          <p:cNvSpPr>
            <a:spLocks noGrp="1"/>
          </p:cNvSpPr>
          <p:nvPr>
            <p:ph type="title"/>
          </p:nvPr>
        </p:nvSpPr>
        <p:spPr/>
        <p:txBody>
          <a:bodyPr/>
          <a:lstStyle/>
          <a:p>
            <a:r>
              <a:rPr lang="en-US"/>
              <a:t>First Step to Find Your Research Topic:</a:t>
            </a:r>
            <a:endParaRPr lang="en-TW"/>
          </a:p>
        </p:txBody>
      </p:sp>
      <p:sp>
        <p:nvSpPr>
          <p:cNvPr id="3" name="Content Placeholder 2">
            <a:extLst>
              <a:ext uri="{FF2B5EF4-FFF2-40B4-BE49-F238E27FC236}">
                <a16:creationId xmlns:a16="http://schemas.microsoft.com/office/drawing/2014/main" id="{71788D0F-0DA1-4713-1A8A-99AD51FC7199}"/>
              </a:ext>
            </a:extLst>
          </p:cNvPr>
          <p:cNvSpPr>
            <a:spLocks noGrp="1"/>
          </p:cNvSpPr>
          <p:nvPr>
            <p:ph idx="1"/>
          </p:nvPr>
        </p:nvSpPr>
        <p:spPr/>
        <p:txBody>
          <a:bodyPr>
            <a:normAutofit fontScale="62500" lnSpcReduction="20000"/>
          </a:bodyPr>
          <a:lstStyle/>
          <a:p>
            <a:pPr>
              <a:lnSpc>
                <a:spcPct val="120000"/>
              </a:lnSpc>
            </a:pPr>
            <a:r>
              <a:rPr lang="en-US" b="1" dirty="0"/>
              <a:t>Identify Your Area of Interest</a:t>
            </a:r>
            <a:endParaRPr lang="en-US" dirty="0"/>
          </a:p>
          <a:p>
            <a:pPr lvl="1">
              <a:lnSpc>
                <a:spcPct val="120000"/>
              </a:lnSpc>
            </a:pPr>
            <a:r>
              <a:rPr lang="en-US" dirty="0"/>
              <a:t>Reflect on fields or topics that genuinely intrigue you.</a:t>
            </a:r>
          </a:p>
          <a:p>
            <a:pPr>
              <a:lnSpc>
                <a:spcPct val="120000"/>
              </a:lnSpc>
            </a:pPr>
            <a:r>
              <a:rPr lang="en-US" b="1" dirty="0"/>
              <a:t>Explore Prominent Conference Keynotes</a:t>
            </a:r>
            <a:endParaRPr lang="en-US" dirty="0"/>
          </a:p>
          <a:p>
            <a:pPr lvl="1">
              <a:lnSpc>
                <a:spcPct val="120000"/>
              </a:lnSpc>
            </a:pPr>
            <a:r>
              <a:rPr lang="en-US" dirty="0"/>
              <a:t>Example: Review keynote presentations from major conferences such </a:t>
            </a:r>
            <a:r>
              <a:rPr lang="en-US" dirty="0">
                <a:hlinkClick r:id="rId2"/>
              </a:rPr>
              <a:t>as ICRA Keynotes</a:t>
            </a:r>
            <a:r>
              <a:rPr lang="en-US" dirty="0"/>
              <a:t>.</a:t>
            </a:r>
          </a:p>
          <a:p>
            <a:pPr>
              <a:lnSpc>
                <a:spcPct val="120000"/>
              </a:lnSpc>
            </a:pPr>
            <a:r>
              <a:rPr lang="en-US" b="1" dirty="0"/>
              <a:t>Dive into Conference Proceedings</a:t>
            </a:r>
            <a:endParaRPr lang="en-US" dirty="0"/>
          </a:p>
          <a:p>
            <a:pPr lvl="1">
              <a:lnSpc>
                <a:spcPct val="120000"/>
              </a:lnSpc>
            </a:pPr>
            <a:r>
              <a:rPr lang="en-US" dirty="0"/>
              <a:t>Example: Access the video list from ICRA proceedings here:</a:t>
            </a:r>
            <a:br>
              <a:rPr lang="en-US" dirty="0"/>
            </a:br>
            <a:r>
              <a:rPr lang="en-US" dirty="0"/>
              <a:t>/informatik2/tams/internal/proceeding/</a:t>
            </a:r>
            <a:r>
              <a:rPr lang="en-US" dirty="0" err="1"/>
              <a:t>icra</a:t>
            </a:r>
            <a:r>
              <a:rPr lang="en-US" dirty="0"/>
              <a:t>/2024</a:t>
            </a:r>
          </a:p>
          <a:p>
            <a:pPr>
              <a:lnSpc>
                <a:spcPct val="120000"/>
              </a:lnSpc>
            </a:pPr>
            <a:r>
              <a:rPr lang="en-US" b="1" dirty="0"/>
              <a:t>Search by Keywords</a:t>
            </a:r>
            <a:endParaRPr lang="en-US" dirty="0"/>
          </a:p>
          <a:p>
            <a:pPr lvl="1">
              <a:lnSpc>
                <a:spcPct val="120000"/>
              </a:lnSpc>
            </a:pPr>
            <a:r>
              <a:rPr lang="en-US" dirty="0"/>
              <a:t>Choose a relevant topic from the conference or research field.</a:t>
            </a:r>
          </a:p>
          <a:p>
            <a:pPr lvl="1">
              <a:lnSpc>
                <a:spcPct val="120000"/>
              </a:lnSpc>
            </a:pPr>
            <a:r>
              <a:rPr lang="en-US" dirty="0"/>
              <a:t>Use keywords for targeted searches.</a:t>
            </a:r>
            <a:br>
              <a:rPr lang="en-US" dirty="0"/>
            </a:br>
            <a:r>
              <a:rPr lang="en-US" dirty="0"/>
              <a:t>Examples:</a:t>
            </a:r>
          </a:p>
          <a:p>
            <a:pPr lvl="2">
              <a:lnSpc>
                <a:spcPct val="120000"/>
              </a:lnSpc>
            </a:pPr>
            <a:r>
              <a:rPr lang="en-US" dirty="0"/>
              <a:t>"Motion Planning Survey"</a:t>
            </a:r>
          </a:p>
          <a:p>
            <a:pPr lvl="2">
              <a:lnSpc>
                <a:spcPct val="120000"/>
              </a:lnSpc>
            </a:pPr>
            <a:r>
              <a:rPr lang="en-US" dirty="0"/>
              <a:t>"Leveraging ChatGPT and LLMs for Research Assistance" </a:t>
            </a:r>
            <a:r>
              <a:rPr lang="en-US" i="1" dirty="0"/>
              <a:t>(Note: Verify generated information thoroughly.)</a:t>
            </a:r>
            <a:endParaRPr lang="en-US" dirty="0"/>
          </a:p>
        </p:txBody>
      </p:sp>
      <p:sp>
        <p:nvSpPr>
          <p:cNvPr id="4" name="Slide Number Placeholder 3">
            <a:extLst>
              <a:ext uri="{FF2B5EF4-FFF2-40B4-BE49-F238E27FC236}">
                <a16:creationId xmlns:a16="http://schemas.microsoft.com/office/drawing/2014/main" id="{5E296F2D-A66B-F6B5-EA7C-4A8820983AD6}"/>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122589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D1192-94A7-EA32-2927-6E2F8AC1A0A2}"/>
              </a:ext>
            </a:extLst>
          </p:cNvPr>
          <p:cNvSpPr>
            <a:spLocks noGrp="1"/>
          </p:cNvSpPr>
          <p:nvPr>
            <p:ph type="title"/>
          </p:nvPr>
        </p:nvSpPr>
        <p:spPr/>
        <p:txBody>
          <a:bodyPr>
            <a:normAutofit/>
          </a:bodyPr>
          <a:lstStyle/>
          <a:p>
            <a:r>
              <a:rPr lang="en-US">
                <a:ea typeface="+mj-lt"/>
                <a:cs typeface="+mj-lt"/>
              </a:rPr>
              <a:t>Localization and Path Planning</a:t>
            </a:r>
          </a:p>
        </p:txBody>
      </p:sp>
      <p:sp>
        <p:nvSpPr>
          <p:cNvPr id="3" name="Content Placeholder 2">
            <a:extLst>
              <a:ext uri="{FF2B5EF4-FFF2-40B4-BE49-F238E27FC236}">
                <a16:creationId xmlns:a16="http://schemas.microsoft.com/office/drawing/2014/main" id="{8BC2BE72-C8A3-D6FD-2B28-B5094981238B}"/>
              </a:ext>
            </a:extLst>
          </p:cNvPr>
          <p:cNvSpPr>
            <a:spLocks noGrp="1"/>
          </p:cNvSpPr>
          <p:nvPr>
            <p:ph idx="1"/>
          </p:nvPr>
        </p:nvSpPr>
        <p:spPr>
          <a:xfrm>
            <a:off x="838200" y="1825625"/>
            <a:ext cx="4376058" cy="4351338"/>
          </a:xfrm>
        </p:spPr>
        <p:txBody>
          <a:bodyPr vert="horz" lIns="91440" tIns="45720" rIns="91440" bIns="45720" rtlCol="0" anchor="t">
            <a:normAutofit/>
          </a:bodyPr>
          <a:lstStyle/>
          <a:p>
            <a:r>
              <a:rPr lang="en-US"/>
              <a:t>SLAM (Simultaneous localization and mapping)</a:t>
            </a:r>
          </a:p>
          <a:p>
            <a:r>
              <a:rPr lang="en-US"/>
              <a:t>Path Planning Algorithm</a:t>
            </a:r>
            <a:endParaRPr lang="en-US">
              <a:cs typeface="Arial"/>
            </a:endParaRPr>
          </a:p>
        </p:txBody>
      </p:sp>
      <p:pic>
        <p:nvPicPr>
          <p:cNvPr id="4" name="Picture 3">
            <a:extLst>
              <a:ext uri="{FF2B5EF4-FFF2-40B4-BE49-F238E27FC236}">
                <a16:creationId xmlns:a16="http://schemas.microsoft.com/office/drawing/2014/main" id="{A9FB84EB-E6FD-3D07-D573-E3B63AFC4FB5}"/>
              </a:ext>
            </a:extLst>
          </p:cNvPr>
          <p:cNvPicPr>
            <a:picLocks noChangeAspect="1"/>
          </p:cNvPicPr>
          <p:nvPr/>
        </p:nvPicPr>
        <p:blipFill>
          <a:blip r:embed="rId2"/>
          <a:stretch>
            <a:fillRect/>
          </a:stretch>
        </p:blipFill>
        <p:spPr>
          <a:xfrm>
            <a:off x="5214244" y="1582924"/>
            <a:ext cx="2740479" cy="1543050"/>
          </a:xfrm>
          <a:prstGeom prst="rect">
            <a:avLst/>
          </a:prstGeom>
        </p:spPr>
      </p:pic>
      <p:pic>
        <p:nvPicPr>
          <p:cNvPr id="5" name="Picture 4" descr="A screenshot of a game&#10;&#10;AI-generated content may be incorrect.">
            <a:extLst>
              <a:ext uri="{FF2B5EF4-FFF2-40B4-BE49-F238E27FC236}">
                <a16:creationId xmlns:a16="http://schemas.microsoft.com/office/drawing/2014/main" id="{AA392BD9-B616-C607-12D2-0D7AE57B38F8}"/>
              </a:ext>
            </a:extLst>
          </p:cNvPr>
          <p:cNvPicPr>
            <a:picLocks noChangeAspect="1"/>
          </p:cNvPicPr>
          <p:nvPr/>
        </p:nvPicPr>
        <p:blipFill>
          <a:blip r:embed="rId3"/>
          <a:stretch>
            <a:fillRect/>
          </a:stretch>
        </p:blipFill>
        <p:spPr>
          <a:xfrm>
            <a:off x="994002" y="3447864"/>
            <a:ext cx="4098100" cy="3163166"/>
          </a:xfrm>
          <a:prstGeom prst="rect">
            <a:avLst/>
          </a:prstGeom>
        </p:spPr>
      </p:pic>
      <p:sp>
        <p:nvSpPr>
          <p:cNvPr id="6" name="Slide Number Placeholder 5">
            <a:extLst>
              <a:ext uri="{FF2B5EF4-FFF2-40B4-BE49-F238E27FC236}">
                <a16:creationId xmlns:a16="http://schemas.microsoft.com/office/drawing/2014/main" id="{EB58E9CD-EC6F-3741-A8DB-38E1DF107AE8}"/>
              </a:ext>
            </a:extLst>
          </p:cNvPr>
          <p:cNvSpPr>
            <a:spLocks noGrp="1"/>
          </p:cNvSpPr>
          <p:nvPr>
            <p:ph type="sldNum" sz="quarter" idx="12"/>
          </p:nvPr>
        </p:nvSpPr>
        <p:spPr/>
        <p:txBody>
          <a:bodyPr/>
          <a:lstStyle/>
          <a:p>
            <a:fld id="{330EA680-D336-4FF7-8B7A-9848BB0A1C32}" type="slidenum">
              <a:rPr lang="en-US" smtClean="0"/>
              <a:t>9</a:t>
            </a:fld>
            <a:endParaRPr lang="en-US"/>
          </a:p>
        </p:txBody>
      </p:sp>
      <p:sp>
        <p:nvSpPr>
          <p:cNvPr id="7" name="TextBox 6">
            <a:extLst>
              <a:ext uri="{FF2B5EF4-FFF2-40B4-BE49-F238E27FC236}">
                <a16:creationId xmlns:a16="http://schemas.microsoft.com/office/drawing/2014/main" id="{822BBF75-A9F6-07FE-5802-75496AAA111F}"/>
              </a:ext>
            </a:extLst>
          </p:cNvPr>
          <p:cNvSpPr txBox="1"/>
          <p:nvPr/>
        </p:nvSpPr>
        <p:spPr>
          <a:xfrm>
            <a:off x="3959" y="6614556"/>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https://github.com/zhm-real/PathPlanning</a:t>
            </a:r>
            <a:endParaRPr lang="en-US" sz="1000">
              <a:cs typeface="Arial"/>
            </a:endParaRPr>
          </a:p>
        </p:txBody>
      </p:sp>
      <p:pic>
        <p:nvPicPr>
          <p:cNvPr id="8" name="Picture 7" descr="A diagram of a graph&#10;&#10;AI-generated content may be incorrect.">
            <a:extLst>
              <a:ext uri="{FF2B5EF4-FFF2-40B4-BE49-F238E27FC236}">
                <a16:creationId xmlns:a16="http://schemas.microsoft.com/office/drawing/2014/main" id="{C881FBD1-5221-655C-94C7-DE27F8688CE6}"/>
              </a:ext>
            </a:extLst>
          </p:cNvPr>
          <p:cNvPicPr>
            <a:picLocks noChangeAspect="1"/>
          </p:cNvPicPr>
          <p:nvPr/>
        </p:nvPicPr>
        <p:blipFill>
          <a:blip r:embed="rId4"/>
          <a:stretch>
            <a:fillRect/>
          </a:stretch>
        </p:blipFill>
        <p:spPr>
          <a:xfrm>
            <a:off x="5600638" y="3449412"/>
            <a:ext cx="4107996" cy="3165515"/>
          </a:xfrm>
          <a:prstGeom prst="rect">
            <a:avLst/>
          </a:prstGeom>
        </p:spPr>
      </p:pic>
      <p:sp>
        <p:nvSpPr>
          <p:cNvPr id="9" name="TextBox 8">
            <a:extLst>
              <a:ext uri="{FF2B5EF4-FFF2-40B4-BE49-F238E27FC236}">
                <a16:creationId xmlns:a16="http://schemas.microsoft.com/office/drawing/2014/main" id="{5C23A475-BEC1-1719-4E2A-EF269D1D67D9}"/>
              </a:ext>
            </a:extLst>
          </p:cNvPr>
          <p:cNvSpPr txBox="1"/>
          <p:nvPr/>
        </p:nvSpPr>
        <p:spPr>
          <a:xfrm>
            <a:off x="8171895" y="2726924"/>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https://en.wikipedia.org/wiki/Simultaneous_localization_and_mapping</a:t>
            </a:r>
            <a:endParaRPr lang="en-US" sz="1000">
              <a:cs typeface="Arial"/>
            </a:endParaRPr>
          </a:p>
        </p:txBody>
      </p:sp>
    </p:spTree>
    <p:extLst>
      <p:ext uri="{BB962C8B-B14F-4D97-AF65-F5344CB8AC3E}">
        <p14:creationId xmlns:p14="http://schemas.microsoft.com/office/powerpoint/2010/main" val="1920651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TotalTime>
  <Words>1046</Words>
  <Application>Microsoft Macintosh PowerPoint</Application>
  <PresentationFormat>Widescreen</PresentationFormat>
  <Paragraphs>135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Courier New</vt:lpstr>
      <vt:lpstr>TheSans UHH</vt:lpstr>
      <vt:lpstr>office theme</vt:lpstr>
      <vt:lpstr>Master Project Seminar WS 25/26</vt:lpstr>
      <vt:lpstr>Presentation  Schedule</vt:lpstr>
      <vt:lpstr>Presentation - Requirement</vt:lpstr>
      <vt:lpstr>Presentation - Hint</vt:lpstr>
      <vt:lpstr>Presentation - Grading</vt:lpstr>
      <vt:lpstr>Topic Choosing</vt:lpstr>
      <vt:lpstr>Requirement</vt:lpstr>
      <vt:lpstr>First Step to Find Your Research Topic:</vt:lpstr>
      <vt:lpstr>Localization and Path Planning</vt:lpstr>
      <vt:lpstr>Motion Planning</vt:lpstr>
      <vt:lpstr>Grasping</vt:lpstr>
      <vt:lpstr>Object Recognition</vt:lpstr>
      <vt:lpstr>Object Reconstruction</vt:lpstr>
      <vt:lpstr>Sound Localization and Recognition</vt:lpstr>
      <vt:lpstr>Robot action deliberation</vt:lpstr>
      <vt:lpstr>Force Control</vt:lpstr>
      <vt:lpstr>Optimal Control /  Model Predictive Control (MPC)</vt:lpstr>
      <vt:lpstr>Human-Robot Interaction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Shang-Ching Liu</cp:lastModifiedBy>
  <cp:revision>24</cp:revision>
  <dcterms:created xsi:type="dcterms:W3CDTF">2025-04-09T12:14:29Z</dcterms:created>
  <dcterms:modified xsi:type="dcterms:W3CDTF">2025-10-30T13:46:55Z</dcterms:modified>
</cp:coreProperties>
</file>