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 id="2147483662" r:id="rId2"/>
  </p:sldMasterIdLst>
  <p:notesMasterIdLst>
    <p:notesMasterId r:id="rId20"/>
  </p:notesMasterIdLst>
  <p:sldIdLst>
    <p:sldId id="256" r:id="rId3"/>
    <p:sldId id="257" r:id="rId4"/>
    <p:sldId id="261" r:id="rId5"/>
    <p:sldId id="284" r:id="rId6"/>
    <p:sldId id="285" r:id="rId7"/>
    <p:sldId id="279" r:id="rId8"/>
    <p:sldId id="286" r:id="rId9"/>
    <p:sldId id="280" r:id="rId10"/>
    <p:sldId id="281" r:id="rId11"/>
    <p:sldId id="289" r:id="rId12"/>
    <p:sldId id="266" r:id="rId13"/>
    <p:sldId id="267" r:id="rId14"/>
    <p:sldId id="283" r:id="rId15"/>
    <p:sldId id="287" r:id="rId16"/>
    <p:sldId id="288" r:id="rId17"/>
    <p:sldId id="273" r:id="rId18"/>
    <p:sldId id="275"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85509" autoAdjust="0"/>
  </p:normalViewPr>
  <p:slideViewPr>
    <p:cSldViewPr snapToGrid="0">
      <p:cViewPr>
        <p:scale>
          <a:sx n="150" d="100"/>
          <a:sy n="150" d="100"/>
        </p:scale>
        <p:origin x="492" y="24"/>
      </p:cViewPr>
      <p:guideLst>
        <p:guide orient="horz" pos="1620"/>
        <p:guide pos="2880"/>
      </p:guideLst>
    </p:cSldViewPr>
  </p:slideViewPr>
  <p:notesTextViewPr>
    <p:cViewPr>
      <p:scale>
        <a:sx n="125" d="100"/>
        <a:sy n="125" d="100"/>
      </p:scale>
      <p:origin x="0" y="-144"/>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83a01b8afc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283a01b8afc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83a01b8afc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83a01b8af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63460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83a01b8afc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83a01b8af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06948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83a01b8afc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83a01b8af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just">
              <a:lnSpc>
                <a:spcPct val="150000"/>
              </a:lnSpc>
              <a:buNone/>
            </a:pP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This is the experiment result. It can be clear see that our method get the best performance in both within-subject and cross-subject case.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914303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83a01b8afc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83a01b8af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just">
              <a:lnSpc>
                <a:spcPct val="150000"/>
              </a:lnSpc>
              <a:buNone/>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We first visualized the weights of the sub-bands learned by EFTM, as shown in the blue histogram in Fig. We then calculated the energy ratio of each sub-band, with a higher ratio indicating greater EEG activation in that band during motor imagery, as shown in the line graph in Fig.</a:t>
            </a:r>
          </a:p>
          <a:p>
            <a:pPr marL="158750" indent="0" algn="just">
              <a:lnSpc>
                <a:spcPct val="150000"/>
              </a:lnSpc>
              <a:buNone/>
            </a:pP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158750" indent="0" algn="just">
              <a:lnSpc>
                <a:spcPct val="150000"/>
              </a:lnSpc>
              <a:buNone/>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We can clearly see that there is a strong correlation between the energy ratio of the frequency bands and the weights of the frequency bands, which indicates that our proposed EFTM can effectively extract the motor imagery responses </a:t>
            </a:r>
            <a:r>
              <a:rPr lang="en-US" altLang="zh-CN" sz="1800" kern="100">
                <a:effectLst/>
                <a:latin typeface="等线" panose="02010600030101010101" pitchFamily="2" charset="-122"/>
                <a:ea typeface="等线" panose="02010600030101010101" pitchFamily="2" charset="-122"/>
                <a:cs typeface="Times New Roman" panose="02020603050405020304" pitchFamily="18" charset="0"/>
              </a:rPr>
              <a:t>frequency from </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different subjects.</a:t>
            </a:r>
          </a:p>
          <a:p>
            <a:pPr marL="158750" indent="0" algn="just">
              <a:lnSpc>
                <a:spcPct val="150000"/>
              </a:lnSpc>
              <a:buNone/>
            </a:pP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158750" indent="0" algn="just">
              <a:lnSpc>
                <a:spcPct val="150000"/>
              </a:lnSpc>
              <a:buNone/>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In addition, it can be seen that the frequency band energy ratios are not the same for different subjects, which is consistent with our previously highlighted conclusion that the motor imagery response frequency bands are not the same for different subjects. </a:t>
            </a:r>
          </a:p>
          <a:p>
            <a:pPr marL="158750" indent="0" algn="just">
              <a:lnSpc>
                <a:spcPct val="150000"/>
              </a:lnSpc>
              <a:buNone/>
            </a:pP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158750" marR="0" lvl="0" indent="0" algn="just" defTabSz="914400" rtl="0" eaLnBrk="1" fontAlgn="auto" latinLnBrk="0" hangingPunct="1">
              <a:lnSpc>
                <a:spcPct val="150000"/>
              </a:lnSpc>
              <a:spcBef>
                <a:spcPts val="0"/>
              </a:spcBef>
              <a:spcAft>
                <a:spcPts val="0"/>
              </a:spcAft>
              <a:buClr>
                <a:srgbClr val="000000"/>
              </a:buClr>
              <a:buSzPts val="1100"/>
              <a:buFont typeface="Arial"/>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Notably, a universal trend is the high energy ratio in the 28-38 Hz range for all subjects during MI, corresponding to the $\beta-3$ frequency band in the BCI field. This heightened activity likely signifies engagement in intricate motor-related cognitive processes, such as motor planning and focused attention, which are pivotal to MI tasks.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158750" indent="0" algn="just">
              <a:lnSpc>
                <a:spcPct val="150000"/>
              </a:lnSpc>
              <a:buNone/>
            </a:pP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020402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83a01b8afc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83a01b8af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just">
              <a:lnSpc>
                <a:spcPct val="150000"/>
              </a:lnSpc>
              <a:buNone/>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To further explore the impact of our proposed modules on classification performance, we implement feature extraction via the EFTM module, the EFTM and HSTM module, and the STCM module for each dataset sample. Then, we performed the dimensionality reduction analysis using the T-SNE method.</a:t>
            </a:r>
          </a:p>
          <a:p>
            <a:pPr marL="158750" indent="0" algn="just">
              <a:lnSpc>
                <a:spcPct val="150000"/>
              </a:lnSpc>
              <a:buNone/>
            </a:pP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158750" indent="0" algn="just">
              <a:lnSpc>
                <a:spcPct val="150000"/>
              </a:lnSpc>
              <a:buNone/>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Different colors means samples with varying labels. </a:t>
            </a:r>
          </a:p>
          <a:p>
            <a:pPr marL="158750" indent="0" algn="just">
              <a:lnSpc>
                <a:spcPct val="150000"/>
              </a:lnSpc>
              <a:buNone/>
            </a:pP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158750" indent="0" algn="just">
              <a:lnSpc>
                <a:spcPct val="150000"/>
              </a:lnSpc>
              <a:buNone/>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In the within-subject case, after the EFTM module processing, the features for various labels remain linearly inseparable. With the introduction of the HSTM module, the feature distribution distances across all labels narrow immediately, but the both feet MI samples (cyan) still separate from the others. We think that this separation is because the differing brain activation regions between feet and hand movements, and this spatial structural variability is attended by the HSTM. </a:t>
            </a:r>
          </a:p>
          <a:p>
            <a:pPr marL="158750" indent="0" algn="just">
              <a:lnSpc>
                <a:spcPct val="150000"/>
              </a:lnSpc>
              <a:buNone/>
            </a:pP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158750" indent="0" algn="just">
              <a:lnSpc>
                <a:spcPct val="150000"/>
              </a:lnSpc>
              <a:buNone/>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With the integration of the STCM, the features across all labels achieve clear linear separability. Similar phenomena shows in the cross-subject case. In short, progressive enhancement toward linear separability is evident following the different module processing. Hence, we can conclude that each module in the proposed method plays a crucial role in the model and effectively influenced the MI classification performance.</a:t>
            </a:r>
          </a:p>
          <a:p>
            <a:pPr marL="158750" indent="0" algn="just">
              <a:lnSpc>
                <a:spcPct val="150000"/>
              </a:lnSpc>
              <a:buNone/>
            </a:pP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158750" indent="0" algn="just">
              <a:lnSpc>
                <a:spcPct val="150000"/>
              </a:lnSpc>
              <a:buNone/>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To further validate the effectiveness of the proposed HSTM in the cross-subject case, we executed the T-SNE analysis on features from identically labeled samples across different subjects. Notably, after the HSTM processing, the distance between features from identically labeled samples but from varied subjects shows a marked reduction. This result demonstrates the critical role of the HSTM in the cross-subject case, confirming its efficacy in enhancing the method's ability to generalize to new subjects.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501238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83a01b8afc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83a01b8af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just">
              <a:lnSpc>
                <a:spcPct val="150000"/>
              </a:lnSpc>
              <a:buNone/>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In order to see if our method is able to extract features that are </a:t>
            </a:r>
            <a:r>
              <a:rPr lang="en-US" altLang="zh-CN" sz="1800" dirty="0"/>
              <a:t>physiological</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interpretable, we visualized and analyzed features from different layers. This figure gives some representative topographic scalp plots of feature maps for the PhysioNet dataset. It can be clearly shown that the modules of our method focused on the central (FC, C, CP) and frontal (F)/pre-frontal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Fp</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regions of the human brain. More specifically, some feature maps activate EEG channel nodes such as C3, CZ, C4, Fp1, and Fp2, which is consistent with previous studies. These nodes are shown to be strongly correlated with hand movement imagination, and their channel features are the most discriminative.</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060216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83a01b8afc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83a01b8af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feature map activates channel nodes in the relevant regions to the F7, Fp1, </a:t>
            </a:r>
            <a:r>
              <a:rPr lang="en-US" dirty="0" err="1"/>
              <a:t>Fpz</a:t>
            </a:r>
            <a:r>
              <a:rPr lang="en-US" dirty="0"/>
              <a:t>, Fp2, </a:t>
            </a:r>
            <a:r>
              <a:rPr lang="en-US" dirty="0" err="1"/>
              <a:t>Cz</a:t>
            </a:r>
            <a:r>
              <a:rPr lang="en-US" dirty="0"/>
              <a:t>, and Cp2 channels. These channel nodes involve the left dorsolateral prefrontal cortex, the prefrontal cortex, the primary motor cortex, and the right posterior cingulate cortex. These cortexes have been closely associated with lower limb MI and have been a key area of interest in the study of physiological activity in lower limb-related brain regions.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In summary, our proposed method can not only effectively extract brain region features related to upper and lower limb MI, but also, the extracted features have practical physical meaning, affirming our method has robust interpretability.</a:t>
            </a:r>
            <a:endParaRPr dirty="0"/>
          </a:p>
        </p:txBody>
      </p:sp>
    </p:spTree>
    <p:extLst>
      <p:ext uri="{BB962C8B-B14F-4D97-AF65-F5344CB8AC3E}">
        <p14:creationId xmlns:p14="http://schemas.microsoft.com/office/powerpoint/2010/main" val="4191465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83a01b8afc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283a01b8afc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9854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83a01b8afc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83a01b8af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83a01b8afc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83a01b8af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558627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83a01b8afc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83a01b8af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However, hand-crafted features can often only extract shallow features and ignore the critical ones contained in the EEG signal, which causes the performance of machine learning methods not to meet the needs of practical applications.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270119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83a01b8afc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83a01b8af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014796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83a01b8afc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83a01b8af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But in the course of MI processing, activation and communication occur simultaneously among different brain regions. And this non-Euclidean structural property is hard capture by convolutional neural networks relying on Euclidean distance metrics.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714113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83a01b8afc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83a01b8af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893002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83a01b8afc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83a01b8af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It shows the weights of each frequency band for different patients when performing motor imagery. It shows the weights of each frequency band for different patients when performing motor imagery.</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511227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83a01b8afc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83a01b8af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Considering that motor imagery response frequencies vary greatly from patient to patient, we propose an EFTM module, which first decomposes the EEG raw signal into multiple sub-band signals, and then learns and filters the MI response bands of different patients using a learnable weighting layer. Finally, we use GCN to extract the modulation frequency topological features of the response band data.</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To enhance the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generalisation</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ability of the designed method to new subjects, we consider that each patient has the same spatial structure of the brain, and we use this information as a heuristic to construct the adjacency matrix, followed by a two-layered GCN framework to extract spatial topological features in the EEG raw data.</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Finally, we combine the obtained topological features and use a temporal separable convolution and a spatial separable convolution to further extract temporal and spatial features in the EEG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signals.Meanwhile</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I believe that the temporal features are more important for motor imagery, and we propose a deep-attention mechanism to let our network focus on the important temporal features.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968848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0" y="1295112"/>
            <a:ext cx="8520600" cy="1036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sz="3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331613"/>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zh-CN"/>
              <a:t>‹#›</a:t>
            </a:fld>
            <a:endParaRPr/>
          </a:p>
        </p:txBody>
      </p:sp>
      <p:pic>
        <p:nvPicPr>
          <p:cNvPr id="58" name="Google Shape;58;p14"/>
          <p:cNvPicPr preferRelativeResize="0"/>
          <p:nvPr/>
        </p:nvPicPr>
        <p:blipFill>
          <a:blip r:embed="rId2">
            <a:alphaModFix/>
          </a:blip>
          <a:stretch>
            <a:fillRect/>
          </a:stretch>
        </p:blipFill>
        <p:spPr>
          <a:xfrm>
            <a:off x="311700" y="0"/>
            <a:ext cx="2357603" cy="792600"/>
          </a:xfrm>
          <a:prstGeom prst="rect">
            <a:avLst/>
          </a:prstGeom>
          <a:noFill/>
          <a:ln>
            <a:noFill/>
          </a:ln>
        </p:spPr>
      </p:pic>
      <p:pic>
        <p:nvPicPr>
          <p:cNvPr id="59" name="Google Shape;59;p14"/>
          <p:cNvPicPr preferRelativeResize="0"/>
          <p:nvPr/>
        </p:nvPicPr>
        <p:blipFill>
          <a:blip r:embed="rId3">
            <a:alphaModFix/>
          </a:blip>
          <a:stretch>
            <a:fillRect/>
          </a:stretch>
        </p:blipFill>
        <p:spPr>
          <a:xfrm>
            <a:off x="6298380" y="0"/>
            <a:ext cx="2533920" cy="792600"/>
          </a:xfrm>
          <a:prstGeom prst="rect">
            <a:avLst/>
          </a:prstGeom>
          <a:noFill/>
          <a:ln>
            <a:noFill/>
          </a:ln>
        </p:spPr>
      </p:pic>
      <p:pic>
        <p:nvPicPr>
          <p:cNvPr id="60" name="Google Shape;60;p14"/>
          <p:cNvPicPr preferRelativeResize="0"/>
          <p:nvPr/>
        </p:nvPicPr>
        <p:blipFill>
          <a:blip r:embed="rId4">
            <a:alphaModFix/>
          </a:blip>
          <a:stretch>
            <a:fillRect/>
          </a:stretch>
        </p:blipFill>
        <p:spPr>
          <a:xfrm>
            <a:off x="1494975" y="3513607"/>
            <a:ext cx="6154049" cy="93087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ms">
  <p:cSld name="TITLE_1">
    <p:spTree>
      <p:nvGrpSpPr>
        <p:cNvPr id="1" name="Shape 61"/>
        <p:cNvGrpSpPr/>
        <p:nvPr/>
      </p:nvGrpSpPr>
      <p:grpSpPr>
        <a:xfrm>
          <a:off x="0" y="0"/>
          <a:ext cx="0" cy="0"/>
          <a:chOff x="0" y="0"/>
          <a:chExt cx="0" cy="0"/>
        </a:xfrm>
      </p:grpSpPr>
      <p:sp>
        <p:nvSpPr>
          <p:cNvPr id="62" name="Google Shape;62;p15"/>
          <p:cNvSpPr txBox="1">
            <a:spLocks noGrp="1"/>
          </p:cNvSpPr>
          <p:nvPr>
            <p:ph type="ctrTitle"/>
          </p:nvPr>
        </p:nvSpPr>
        <p:spPr>
          <a:xfrm>
            <a:off x="1091125" y="1295107"/>
            <a:ext cx="7741200" cy="39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900"/>
              <a:buNone/>
              <a:defRPr sz="29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3" name="Google Shape;63;p15"/>
          <p:cNvSpPr txBox="1">
            <a:spLocks noGrp="1"/>
          </p:cNvSpPr>
          <p:nvPr>
            <p:ph type="subTitle" idx="1"/>
          </p:nvPr>
        </p:nvSpPr>
        <p:spPr>
          <a:xfrm>
            <a:off x="311700" y="2331613"/>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4" name="Google Shape;64;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zh-CN"/>
              <a:t>‹#›</a:t>
            </a:fld>
            <a:endParaRPr/>
          </a:p>
        </p:txBody>
      </p:sp>
      <p:pic>
        <p:nvPicPr>
          <p:cNvPr id="65" name="Google Shape;65;p15"/>
          <p:cNvPicPr preferRelativeResize="0"/>
          <p:nvPr/>
        </p:nvPicPr>
        <p:blipFill>
          <a:blip r:embed="rId2">
            <a:alphaModFix/>
          </a:blip>
          <a:stretch>
            <a:fillRect/>
          </a:stretch>
        </p:blipFill>
        <p:spPr>
          <a:xfrm>
            <a:off x="311700" y="0"/>
            <a:ext cx="2357603" cy="792600"/>
          </a:xfrm>
          <a:prstGeom prst="rect">
            <a:avLst/>
          </a:prstGeom>
          <a:noFill/>
          <a:ln>
            <a:noFill/>
          </a:ln>
        </p:spPr>
      </p:pic>
      <p:pic>
        <p:nvPicPr>
          <p:cNvPr id="66" name="Google Shape;66;p15"/>
          <p:cNvPicPr preferRelativeResize="0"/>
          <p:nvPr/>
        </p:nvPicPr>
        <p:blipFill>
          <a:blip r:embed="rId3">
            <a:alphaModFix/>
          </a:blip>
          <a:stretch>
            <a:fillRect/>
          </a:stretch>
        </p:blipFill>
        <p:spPr>
          <a:xfrm>
            <a:off x="6298380" y="0"/>
            <a:ext cx="2533920" cy="7926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zh-C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zh-C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6"/>
          <p:cNvSpPr txBox="1">
            <a:spLocks noGrp="1"/>
          </p:cNvSpPr>
          <p:nvPr>
            <p:ph type="ctrTitle"/>
          </p:nvPr>
        </p:nvSpPr>
        <p:spPr>
          <a:xfrm>
            <a:off x="182880" y="1338939"/>
            <a:ext cx="8778240" cy="1021639"/>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altLang="zh-CN" sz="2000" b="1" dirty="0">
                <a:latin typeface="Times New Roman"/>
                <a:ea typeface="Times New Roman"/>
                <a:cs typeface="Times New Roman"/>
                <a:sym typeface="Times New Roman"/>
              </a:rPr>
              <a:t>EEG-based Motor Imagery Classification with Tuned Heuristic Fusion Graph Convolutional Network in Spinal Cord Injury Rehabilitation</a:t>
            </a:r>
            <a:endParaRPr sz="2000" b="1" dirty="0">
              <a:latin typeface="Times New Roman"/>
              <a:ea typeface="Times New Roman"/>
              <a:cs typeface="Times New Roman"/>
              <a:sym typeface="Times New Roman"/>
            </a:endParaRPr>
          </a:p>
        </p:txBody>
      </p:sp>
      <p:sp>
        <p:nvSpPr>
          <p:cNvPr id="72" name="Google Shape;72;p16"/>
          <p:cNvSpPr txBox="1">
            <a:spLocks noGrp="1"/>
          </p:cNvSpPr>
          <p:nvPr>
            <p:ph type="subTitle" idx="1"/>
          </p:nvPr>
        </p:nvSpPr>
        <p:spPr>
          <a:xfrm>
            <a:off x="311700" y="2579865"/>
            <a:ext cx="8520600" cy="51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latin typeface="Times New Roman"/>
                <a:ea typeface="Times New Roman"/>
                <a:cs typeface="Times New Roman"/>
                <a:sym typeface="Times New Roman"/>
              </a:rPr>
              <a:t>K</a:t>
            </a:r>
            <a:r>
              <a:rPr lang="en-US" altLang="zh-CN" sz="1600" dirty="0">
                <a:latin typeface="Times New Roman"/>
                <a:ea typeface="Times New Roman"/>
                <a:cs typeface="Times New Roman"/>
                <a:sym typeface="Times New Roman"/>
              </a:rPr>
              <a:t>echeng Shi</a:t>
            </a:r>
            <a:endParaRPr sz="1600" dirty="0">
              <a:latin typeface="Times New Roman"/>
              <a:ea typeface="Times New Roman"/>
              <a:cs typeface="Times New Roman"/>
              <a:sym typeface="Times New Roman"/>
            </a:endParaRPr>
          </a:p>
        </p:txBody>
      </p:sp>
      <p:sp>
        <p:nvSpPr>
          <p:cNvPr id="73" name="Google Shape;73;p16"/>
          <p:cNvSpPr txBox="1"/>
          <p:nvPr/>
        </p:nvSpPr>
        <p:spPr>
          <a:xfrm>
            <a:off x="2864700" y="2908052"/>
            <a:ext cx="3414600" cy="402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800"/>
              <a:buNone/>
              <a:defRPr sz="2000">
                <a:solidFill>
                  <a:schemeClr val="dk2"/>
                </a:solidFill>
                <a:latin typeface="Times New Roman"/>
                <a:ea typeface="Times New Roman"/>
                <a:cs typeface="Times New Roman"/>
              </a:defRPr>
            </a:lvl1pPr>
            <a:lvl2pPr marL="914400" indent="-317500" algn="ctr">
              <a:buClr>
                <a:schemeClr val="dk2"/>
              </a:buClr>
              <a:buSzPts val="2800"/>
              <a:buNone/>
              <a:defRPr sz="2800">
                <a:solidFill>
                  <a:schemeClr val="dk2"/>
                </a:solidFill>
              </a:defRPr>
            </a:lvl2pPr>
            <a:lvl3pPr marL="1371600" indent="-317500" algn="ctr">
              <a:buClr>
                <a:schemeClr val="dk2"/>
              </a:buClr>
              <a:buSzPts val="2800"/>
              <a:buNone/>
              <a:defRPr sz="2800">
                <a:solidFill>
                  <a:schemeClr val="dk2"/>
                </a:solidFill>
              </a:defRPr>
            </a:lvl3pPr>
            <a:lvl4pPr marL="1828800" indent="-317500" algn="ctr">
              <a:buClr>
                <a:schemeClr val="dk2"/>
              </a:buClr>
              <a:buSzPts val="2800"/>
              <a:buNone/>
              <a:defRPr sz="2800">
                <a:solidFill>
                  <a:schemeClr val="dk2"/>
                </a:solidFill>
              </a:defRPr>
            </a:lvl4pPr>
            <a:lvl5pPr marL="2286000" indent="-317500" algn="ctr">
              <a:buClr>
                <a:schemeClr val="dk2"/>
              </a:buClr>
              <a:buSzPts val="2800"/>
              <a:buNone/>
              <a:defRPr sz="2800">
                <a:solidFill>
                  <a:schemeClr val="dk2"/>
                </a:solidFill>
              </a:defRPr>
            </a:lvl5pPr>
            <a:lvl6pPr marL="2743200" indent="-317500" algn="ctr">
              <a:buClr>
                <a:schemeClr val="dk2"/>
              </a:buClr>
              <a:buSzPts val="2800"/>
              <a:buNone/>
              <a:defRPr sz="2800">
                <a:solidFill>
                  <a:schemeClr val="dk2"/>
                </a:solidFill>
              </a:defRPr>
            </a:lvl6pPr>
            <a:lvl7pPr marL="3200400" indent="-317500" algn="ctr">
              <a:buClr>
                <a:schemeClr val="dk2"/>
              </a:buClr>
              <a:buSzPts val="2800"/>
              <a:buNone/>
              <a:defRPr sz="2800">
                <a:solidFill>
                  <a:schemeClr val="dk2"/>
                </a:solidFill>
              </a:defRPr>
            </a:lvl7pPr>
            <a:lvl8pPr marL="3657600" indent="-317500" algn="ctr">
              <a:buClr>
                <a:schemeClr val="dk2"/>
              </a:buClr>
              <a:buSzPts val="2800"/>
              <a:buNone/>
              <a:defRPr sz="2800">
                <a:solidFill>
                  <a:schemeClr val="dk2"/>
                </a:solidFill>
              </a:defRPr>
            </a:lvl8pPr>
            <a:lvl9pPr marL="4114800" indent="-317500" algn="ctr">
              <a:buClr>
                <a:schemeClr val="dk2"/>
              </a:buClr>
              <a:buSzPts val="2800"/>
              <a:buNone/>
              <a:defRPr sz="2800">
                <a:solidFill>
                  <a:schemeClr val="dk2"/>
                </a:solidFill>
              </a:defRPr>
            </a:lvl9pPr>
          </a:lstStyle>
          <a:p>
            <a:r>
              <a:rPr lang="en-US" altLang="zh-CN" sz="1400" dirty="0">
                <a:sym typeface="Times New Roman"/>
              </a:rPr>
              <a:t>June 11, 2023</a:t>
            </a:r>
            <a:endParaRPr sz="1400" dirty="0">
              <a:sym typeface="Times New Roman"/>
            </a:endParaRPr>
          </a:p>
          <a:p>
            <a:endParaRPr sz="1400" dirty="0"/>
          </a:p>
          <a:p>
            <a:endParaRPr sz="1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80" name="Google Shape;8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ltLang="zh-CN"/>
              <a:t>10</a:t>
            </a:fld>
            <a:endParaRPr/>
          </a:p>
        </p:txBody>
      </p:sp>
      <p:sp>
        <p:nvSpPr>
          <p:cNvPr id="3" name="文本框 2">
            <a:extLst>
              <a:ext uri="{FF2B5EF4-FFF2-40B4-BE49-F238E27FC236}">
                <a16:creationId xmlns:a16="http://schemas.microsoft.com/office/drawing/2014/main" id="{C7113CED-7337-1FFD-5F63-40CE78651EDE}"/>
              </a:ext>
            </a:extLst>
          </p:cNvPr>
          <p:cNvSpPr txBox="1"/>
          <p:nvPr/>
        </p:nvSpPr>
        <p:spPr>
          <a:xfrm>
            <a:off x="297971" y="953702"/>
            <a:ext cx="8393953" cy="376834"/>
          </a:xfrm>
          <a:prstGeom prst="rect">
            <a:avLst/>
          </a:prstGeom>
          <a:noFill/>
        </p:spPr>
        <p:txBody>
          <a:bodyPr wrap="square" rtlCol="0">
            <a:spAutoFit/>
          </a:bodyPr>
          <a:lstStyle/>
          <a:p>
            <a:pPr marL="171450" indent="-171450" algn="just">
              <a:lnSpc>
                <a:spcPct val="150000"/>
              </a:lnSpc>
              <a:buFont typeface="Wingdings" panose="05000000000000000000" pitchFamily="2" charset="2"/>
              <a:buChar char="n"/>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Model Parameter</a:t>
            </a:r>
          </a:p>
        </p:txBody>
      </p:sp>
      <p:pic>
        <p:nvPicPr>
          <p:cNvPr id="4" name="图片 3">
            <a:extLst>
              <a:ext uri="{FF2B5EF4-FFF2-40B4-BE49-F238E27FC236}">
                <a16:creationId xmlns:a16="http://schemas.microsoft.com/office/drawing/2014/main" id="{ADEE90EA-0CCF-E340-43F0-CBB86104A870}"/>
              </a:ext>
            </a:extLst>
          </p:cNvPr>
          <p:cNvPicPr>
            <a:picLocks noChangeAspect="1"/>
          </p:cNvPicPr>
          <p:nvPr/>
        </p:nvPicPr>
        <p:blipFill>
          <a:blip r:embed="rId3"/>
          <a:stretch>
            <a:fillRect/>
          </a:stretch>
        </p:blipFill>
        <p:spPr>
          <a:xfrm>
            <a:off x="1998602" y="1070322"/>
            <a:ext cx="5146796" cy="3914216"/>
          </a:xfrm>
          <a:prstGeom prst="rect">
            <a:avLst/>
          </a:prstGeom>
        </p:spPr>
      </p:pic>
    </p:spTree>
    <p:extLst>
      <p:ext uri="{BB962C8B-B14F-4D97-AF65-F5344CB8AC3E}">
        <p14:creationId xmlns:p14="http://schemas.microsoft.com/office/powerpoint/2010/main" val="49262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80" name="Google Shape;8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ltLang="zh-CN"/>
              <a:t>11</a:t>
            </a:fld>
            <a:endParaRPr/>
          </a:p>
        </p:txBody>
      </p:sp>
      <p:sp>
        <p:nvSpPr>
          <p:cNvPr id="6" name="文本框 5">
            <a:extLst>
              <a:ext uri="{FF2B5EF4-FFF2-40B4-BE49-F238E27FC236}">
                <a16:creationId xmlns:a16="http://schemas.microsoft.com/office/drawing/2014/main" id="{951865B6-15C4-86FB-9990-81793679C519}"/>
              </a:ext>
            </a:extLst>
          </p:cNvPr>
          <p:cNvSpPr txBox="1"/>
          <p:nvPr/>
        </p:nvSpPr>
        <p:spPr>
          <a:xfrm>
            <a:off x="297971" y="838581"/>
            <a:ext cx="8393953" cy="376834"/>
          </a:xfrm>
          <a:prstGeom prst="rect">
            <a:avLst/>
          </a:prstGeom>
          <a:noFill/>
        </p:spPr>
        <p:txBody>
          <a:bodyPr wrap="square" rtlCol="0">
            <a:spAutoFit/>
          </a:bodyPr>
          <a:lstStyle/>
          <a:p>
            <a:pPr marL="171450" indent="-171450" algn="just">
              <a:lnSpc>
                <a:spcPct val="150000"/>
              </a:lnSpc>
              <a:buFont typeface="Wingdings" panose="05000000000000000000" pitchFamily="2" charset="2"/>
              <a:buChar char="n"/>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Experiment and Results </a:t>
            </a:r>
          </a:p>
        </p:txBody>
      </p:sp>
      <p:sp>
        <p:nvSpPr>
          <p:cNvPr id="8" name="文本框 7">
            <a:extLst>
              <a:ext uri="{FF2B5EF4-FFF2-40B4-BE49-F238E27FC236}">
                <a16:creationId xmlns:a16="http://schemas.microsoft.com/office/drawing/2014/main" id="{9D3DE2B9-341D-1EA2-83B9-DF406DD506C0}"/>
              </a:ext>
            </a:extLst>
          </p:cNvPr>
          <p:cNvSpPr txBox="1"/>
          <p:nvPr/>
        </p:nvSpPr>
        <p:spPr>
          <a:xfrm>
            <a:off x="297971" y="1259771"/>
            <a:ext cx="8645916" cy="1023165"/>
          </a:xfrm>
          <a:prstGeom prst="rect">
            <a:avLst/>
          </a:prstGeom>
          <a:noFill/>
        </p:spPr>
        <p:txBody>
          <a:bodyPr wrap="square" rtlCol="0">
            <a:spAutoFit/>
          </a:bodyPr>
          <a:lstStyle/>
          <a:p>
            <a:pPr marL="171450" indent="-171450" algn="just">
              <a:lnSpc>
                <a:spcPct val="150000"/>
              </a:lnSpc>
              <a:buFont typeface="Wingdings" panose="05000000000000000000" pitchFamily="2" charset="2"/>
              <a:buChar char="l"/>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In order to verify the effectiveness of the proposed method, we tested the movement classification accuracy of our method on the public dataset PhysioNet and the self-constructed dataset LLM-BCImotion in both within-subject and cross-subject cases, respectively.</a:t>
            </a:r>
          </a:p>
        </p:txBody>
      </p:sp>
      <p:pic>
        <p:nvPicPr>
          <p:cNvPr id="10" name="图片 9">
            <a:extLst>
              <a:ext uri="{FF2B5EF4-FFF2-40B4-BE49-F238E27FC236}">
                <a16:creationId xmlns:a16="http://schemas.microsoft.com/office/drawing/2014/main" id="{5EE942C1-7BA6-A0F2-8530-9CD247FCAAC3}"/>
              </a:ext>
            </a:extLst>
          </p:cNvPr>
          <p:cNvPicPr>
            <a:picLocks noChangeAspect="1"/>
          </p:cNvPicPr>
          <p:nvPr/>
        </p:nvPicPr>
        <p:blipFill>
          <a:blip r:embed="rId3"/>
          <a:stretch>
            <a:fillRect/>
          </a:stretch>
        </p:blipFill>
        <p:spPr>
          <a:xfrm>
            <a:off x="360085" y="3263484"/>
            <a:ext cx="4243587" cy="1737176"/>
          </a:xfrm>
          <a:prstGeom prst="rect">
            <a:avLst/>
          </a:prstGeom>
        </p:spPr>
      </p:pic>
      <p:pic>
        <p:nvPicPr>
          <p:cNvPr id="11" name="图片 10">
            <a:extLst>
              <a:ext uri="{FF2B5EF4-FFF2-40B4-BE49-F238E27FC236}">
                <a16:creationId xmlns:a16="http://schemas.microsoft.com/office/drawing/2014/main" id="{A4756733-99DC-AA49-6A2B-32B3CADA0F56}"/>
              </a:ext>
            </a:extLst>
          </p:cNvPr>
          <p:cNvPicPr>
            <a:picLocks noChangeAspect="1"/>
          </p:cNvPicPr>
          <p:nvPr/>
        </p:nvPicPr>
        <p:blipFill>
          <a:blip r:embed="rId4"/>
          <a:stretch>
            <a:fillRect/>
          </a:stretch>
        </p:blipFill>
        <p:spPr>
          <a:xfrm>
            <a:off x="4694427" y="3335129"/>
            <a:ext cx="4236582" cy="1665531"/>
          </a:xfrm>
          <a:prstGeom prst="rect">
            <a:avLst/>
          </a:prstGeom>
        </p:spPr>
      </p:pic>
      <p:graphicFrame>
        <p:nvGraphicFramePr>
          <p:cNvPr id="23" name="表格 23">
            <a:extLst>
              <a:ext uri="{FF2B5EF4-FFF2-40B4-BE49-F238E27FC236}">
                <a16:creationId xmlns:a16="http://schemas.microsoft.com/office/drawing/2014/main" id="{CDE16DF3-A0F0-025F-8532-76A4B3BE71A2}"/>
              </a:ext>
            </a:extLst>
          </p:cNvPr>
          <p:cNvGraphicFramePr>
            <a:graphicFrameLocks noGrp="1"/>
          </p:cNvGraphicFramePr>
          <p:nvPr>
            <p:extLst>
              <p:ext uri="{D42A27DB-BD31-4B8C-83A1-F6EECF244321}">
                <p14:modId xmlns:p14="http://schemas.microsoft.com/office/powerpoint/2010/main" val="3342509135"/>
              </p:ext>
            </p:extLst>
          </p:nvPr>
        </p:nvGraphicFramePr>
        <p:xfrm>
          <a:off x="360085" y="2331195"/>
          <a:ext cx="4243588" cy="890115"/>
        </p:xfrm>
        <a:graphic>
          <a:graphicData uri="http://schemas.openxmlformats.org/drawingml/2006/table">
            <a:tbl>
              <a:tblPr firstRow="1" bandRow="1">
                <a:tableStyleId>{7DF18680-E054-41AD-8BC1-D1AEF772440D}</a:tableStyleId>
              </a:tblPr>
              <a:tblGrid>
                <a:gridCol w="882727">
                  <a:extLst>
                    <a:ext uri="{9D8B030D-6E8A-4147-A177-3AD203B41FA5}">
                      <a16:colId xmlns:a16="http://schemas.microsoft.com/office/drawing/2014/main" val="1710301522"/>
                    </a:ext>
                  </a:extLst>
                </a:gridCol>
                <a:gridCol w="676141">
                  <a:extLst>
                    <a:ext uri="{9D8B030D-6E8A-4147-A177-3AD203B41FA5}">
                      <a16:colId xmlns:a16="http://schemas.microsoft.com/office/drawing/2014/main" val="2699890968"/>
                    </a:ext>
                  </a:extLst>
                </a:gridCol>
                <a:gridCol w="1558343">
                  <a:extLst>
                    <a:ext uri="{9D8B030D-6E8A-4147-A177-3AD203B41FA5}">
                      <a16:colId xmlns:a16="http://schemas.microsoft.com/office/drawing/2014/main" val="4264728547"/>
                    </a:ext>
                  </a:extLst>
                </a:gridCol>
                <a:gridCol w="1126377">
                  <a:extLst>
                    <a:ext uri="{9D8B030D-6E8A-4147-A177-3AD203B41FA5}">
                      <a16:colId xmlns:a16="http://schemas.microsoft.com/office/drawing/2014/main" val="2594115591"/>
                    </a:ext>
                  </a:extLst>
                </a:gridCol>
              </a:tblGrid>
              <a:tr h="299440">
                <a:tc>
                  <a:txBody>
                    <a:bodyPr/>
                    <a:lstStyle/>
                    <a:p>
                      <a:pPr algn="ctr"/>
                      <a:endParaRPr lang="zh-CN" altLang="en-US" sz="1050" dirty="0"/>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1050" b="1" dirty="0"/>
                        <a:t>Subject</a:t>
                      </a:r>
                      <a:endParaRPr lang="zh-CN" altLang="en-US" sz="1050" b="1" dirty="0"/>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1050" b="1" dirty="0"/>
                        <a:t>Movements</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1050" b="1" dirty="0"/>
                        <a:t>Sample size</a:t>
                      </a:r>
                      <a:endParaRPr lang="zh-CN" altLang="en-US" sz="1050" b="1" dirty="0"/>
                    </a:p>
                  </a:txBody>
                  <a:tcPr anchor="ctr"/>
                </a:tc>
                <a:extLst>
                  <a:ext uri="{0D108BD9-81ED-4DB2-BD59-A6C34878D82A}">
                    <a16:rowId xmlns:a16="http://schemas.microsoft.com/office/drawing/2014/main" val="2054054059"/>
                  </a:ext>
                </a:extLst>
              </a:tr>
              <a:tr h="590675">
                <a:tc>
                  <a:txBody>
                    <a:bodyPr/>
                    <a:lstStyle/>
                    <a:p>
                      <a:pPr algn="ctr"/>
                      <a:r>
                        <a:rPr lang="en-US" altLang="zh-CN" sz="1050" dirty="0"/>
                        <a:t>PhysioNet</a:t>
                      </a:r>
                      <a:endParaRPr lang="zh-CN" altLang="en-US" sz="1050" dirty="0"/>
                    </a:p>
                  </a:txBody>
                  <a:tcPr anchor="ctr"/>
                </a:tc>
                <a:tc>
                  <a:txBody>
                    <a:bodyPr/>
                    <a:lstStyle/>
                    <a:p>
                      <a:pPr algn="ctr"/>
                      <a:r>
                        <a:rPr lang="en-US" altLang="zh-CN" sz="1050" dirty="0"/>
                        <a:t>105</a:t>
                      </a:r>
                      <a:endParaRPr lang="zh-CN" altLang="en-US" sz="1050" dirty="0"/>
                    </a:p>
                  </a:txBody>
                  <a:tcPr anchor="ctr"/>
                </a:tc>
                <a:tc>
                  <a:txBody>
                    <a:bodyPr/>
                    <a:lstStyle/>
                    <a:p>
                      <a:pPr algn="ctr"/>
                      <a:r>
                        <a:rPr lang="en-US" altLang="zh-CN" sz="1050" dirty="0"/>
                        <a:t>Left hand, right hand, both hands, both feet </a:t>
                      </a:r>
                    </a:p>
                  </a:txBody>
                  <a:tcPr anchor="ctr"/>
                </a:tc>
                <a:tc>
                  <a:txBody>
                    <a:bodyPr/>
                    <a:lstStyle/>
                    <a:p>
                      <a:pPr algn="ctr"/>
                      <a:r>
                        <a:rPr lang="en-US" altLang="zh-CN" sz="1050" dirty="0"/>
                        <a:t>84/movement/subject</a:t>
                      </a:r>
                    </a:p>
                  </a:txBody>
                  <a:tcPr anchor="ctr"/>
                </a:tc>
                <a:extLst>
                  <a:ext uri="{0D108BD9-81ED-4DB2-BD59-A6C34878D82A}">
                    <a16:rowId xmlns:a16="http://schemas.microsoft.com/office/drawing/2014/main" val="2139941507"/>
                  </a:ext>
                </a:extLst>
              </a:tr>
            </a:tbl>
          </a:graphicData>
        </a:graphic>
      </p:graphicFrame>
      <p:graphicFrame>
        <p:nvGraphicFramePr>
          <p:cNvPr id="24" name="表格 23">
            <a:extLst>
              <a:ext uri="{FF2B5EF4-FFF2-40B4-BE49-F238E27FC236}">
                <a16:creationId xmlns:a16="http://schemas.microsoft.com/office/drawing/2014/main" id="{806E7AB7-8408-B184-0E62-97142A203884}"/>
              </a:ext>
            </a:extLst>
          </p:cNvPr>
          <p:cNvGraphicFramePr>
            <a:graphicFrameLocks noGrp="1"/>
          </p:cNvGraphicFramePr>
          <p:nvPr>
            <p:extLst>
              <p:ext uri="{D42A27DB-BD31-4B8C-83A1-F6EECF244321}">
                <p14:modId xmlns:p14="http://schemas.microsoft.com/office/powerpoint/2010/main" val="2070967197"/>
              </p:ext>
            </p:extLst>
          </p:nvPr>
        </p:nvGraphicFramePr>
        <p:xfrm>
          <a:off x="4700299" y="2331194"/>
          <a:ext cx="4243588" cy="890115"/>
        </p:xfrm>
        <a:graphic>
          <a:graphicData uri="http://schemas.openxmlformats.org/drawingml/2006/table">
            <a:tbl>
              <a:tblPr firstRow="1" bandRow="1">
                <a:tableStyleId>{7DF18680-E054-41AD-8BC1-D1AEF772440D}</a:tableStyleId>
              </a:tblPr>
              <a:tblGrid>
                <a:gridCol w="882727">
                  <a:extLst>
                    <a:ext uri="{9D8B030D-6E8A-4147-A177-3AD203B41FA5}">
                      <a16:colId xmlns:a16="http://schemas.microsoft.com/office/drawing/2014/main" val="1710301522"/>
                    </a:ext>
                  </a:extLst>
                </a:gridCol>
                <a:gridCol w="676141">
                  <a:extLst>
                    <a:ext uri="{9D8B030D-6E8A-4147-A177-3AD203B41FA5}">
                      <a16:colId xmlns:a16="http://schemas.microsoft.com/office/drawing/2014/main" val="2699890968"/>
                    </a:ext>
                  </a:extLst>
                </a:gridCol>
                <a:gridCol w="1558343">
                  <a:extLst>
                    <a:ext uri="{9D8B030D-6E8A-4147-A177-3AD203B41FA5}">
                      <a16:colId xmlns:a16="http://schemas.microsoft.com/office/drawing/2014/main" val="4264728547"/>
                    </a:ext>
                  </a:extLst>
                </a:gridCol>
                <a:gridCol w="1126377">
                  <a:extLst>
                    <a:ext uri="{9D8B030D-6E8A-4147-A177-3AD203B41FA5}">
                      <a16:colId xmlns:a16="http://schemas.microsoft.com/office/drawing/2014/main" val="2594115591"/>
                    </a:ext>
                  </a:extLst>
                </a:gridCol>
              </a:tblGrid>
              <a:tr h="299440">
                <a:tc>
                  <a:txBody>
                    <a:bodyPr/>
                    <a:lstStyle/>
                    <a:p>
                      <a:pPr algn="ctr"/>
                      <a:endParaRPr lang="zh-CN" altLang="en-US" sz="1050" dirty="0"/>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1050" b="1" dirty="0"/>
                        <a:t>Subject</a:t>
                      </a:r>
                      <a:endParaRPr lang="zh-CN" altLang="en-US" sz="1050" b="1" dirty="0"/>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1050" b="1" dirty="0"/>
                        <a:t>Movements</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1050" b="1" dirty="0"/>
                        <a:t>Sample size</a:t>
                      </a:r>
                      <a:endParaRPr lang="zh-CN" altLang="en-US" sz="1050" b="1" dirty="0"/>
                    </a:p>
                  </a:txBody>
                  <a:tcPr anchor="ctr"/>
                </a:tc>
                <a:extLst>
                  <a:ext uri="{0D108BD9-81ED-4DB2-BD59-A6C34878D82A}">
                    <a16:rowId xmlns:a16="http://schemas.microsoft.com/office/drawing/2014/main" val="2054054059"/>
                  </a:ext>
                </a:extLst>
              </a:tr>
              <a:tr h="590675">
                <a:tc>
                  <a:txBody>
                    <a:bodyPr/>
                    <a:lstStyle/>
                    <a:p>
                      <a:pPr algn="ctr"/>
                      <a:r>
                        <a:rPr lang="en-US" altLang="zh-CN" sz="1050" dirty="0"/>
                        <a:t>LLM-BCImotion</a:t>
                      </a:r>
                      <a:endParaRPr lang="zh-CN" altLang="en-US" sz="1050" dirty="0"/>
                    </a:p>
                  </a:txBody>
                  <a:tcPr anchor="ctr"/>
                </a:tc>
                <a:tc>
                  <a:txBody>
                    <a:bodyPr/>
                    <a:lstStyle/>
                    <a:p>
                      <a:pPr algn="ctr"/>
                      <a:r>
                        <a:rPr lang="en-US" altLang="zh-CN" sz="1050" dirty="0"/>
                        <a:t>10</a:t>
                      </a:r>
                      <a:endParaRPr lang="zh-CN" altLang="en-US" sz="1050" dirty="0"/>
                    </a:p>
                  </a:txBody>
                  <a:tcPr anchor="ctr"/>
                </a:tc>
                <a:tc>
                  <a:txBody>
                    <a:bodyPr/>
                    <a:lstStyle/>
                    <a:p>
                      <a:pPr algn="ctr"/>
                      <a:r>
                        <a:rPr lang="en-US" altLang="zh-CN" sz="1050" dirty="0"/>
                        <a:t>Stand up, sit down, walk</a:t>
                      </a:r>
                    </a:p>
                  </a:txBody>
                  <a:tcPr anchor="ctr"/>
                </a:tc>
                <a:tc>
                  <a:txBody>
                    <a:bodyPr/>
                    <a:lstStyle/>
                    <a:p>
                      <a:pPr algn="ctr"/>
                      <a:r>
                        <a:rPr lang="en-US" altLang="zh-CN" sz="1050" dirty="0"/>
                        <a:t>30/movement/subject</a:t>
                      </a:r>
                    </a:p>
                  </a:txBody>
                  <a:tcPr anchor="ctr"/>
                </a:tc>
                <a:extLst>
                  <a:ext uri="{0D108BD9-81ED-4DB2-BD59-A6C34878D82A}">
                    <a16:rowId xmlns:a16="http://schemas.microsoft.com/office/drawing/2014/main" val="2139941507"/>
                  </a:ext>
                </a:extLst>
              </a:tr>
            </a:tbl>
          </a:graphicData>
        </a:graphic>
      </p:graphicFrame>
    </p:spTree>
    <p:extLst>
      <p:ext uri="{BB962C8B-B14F-4D97-AF65-F5344CB8AC3E}">
        <p14:creationId xmlns:p14="http://schemas.microsoft.com/office/powerpoint/2010/main" val="3174173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12" name="文本框 11">
            <a:extLst>
              <a:ext uri="{FF2B5EF4-FFF2-40B4-BE49-F238E27FC236}">
                <a16:creationId xmlns:a16="http://schemas.microsoft.com/office/drawing/2014/main" id="{492793F9-D347-BAEC-DAB3-D145EB7D0E7F}"/>
              </a:ext>
            </a:extLst>
          </p:cNvPr>
          <p:cNvSpPr txBox="1"/>
          <p:nvPr/>
        </p:nvSpPr>
        <p:spPr>
          <a:xfrm>
            <a:off x="297971" y="953702"/>
            <a:ext cx="8393953" cy="376834"/>
          </a:xfrm>
          <a:prstGeom prst="rect">
            <a:avLst/>
          </a:prstGeom>
          <a:noFill/>
        </p:spPr>
        <p:txBody>
          <a:bodyPr wrap="square" rtlCol="0">
            <a:spAutoFit/>
          </a:bodyPr>
          <a:lstStyle/>
          <a:p>
            <a:pPr marL="171450" indent="-171450" algn="just">
              <a:lnSpc>
                <a:spcPct val="150000"/>
              </a:lnSpc>
              <a:buFont typeface="Wingdings" panose="05000000000000000000" pitchFamily="2" charset="2"/>
              <a:buChar char="n"/>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Within-subject Case</a:t>
            </a:r>
          </a:p>
        </p:txBody>
      </p:sp>
      <p:pic>
        <p:nvPicPr>
          <p:cNvPr id="3" name="图片 2">
            <a:extLst>
              <a:ext uri="{FF2B5EF4-FFF2-40B4-BE49-F238E27FC236}">
                <a16:creationId xmlns:a16="http://schemas.microsoft.com/office/drawing/2014/main" id="{263CAEC2-F82D-4686-9222-93A60550A5B8}"/>
              </a:ext>
            </a:extLst>
          </p:cNvPr>
          <p:cNvPicPr>
            <a:picLocks noChangeAspect="1"/>
          </p:cNvPicPr>
          <p:nvPr/>
        </p:nvPicPr>
        <p:blipFill>
          <a:blip r:embed="rId3"/>
          <a:stretch>
            <a:fillRect/>
          </a:stretch>
        </p:blipFill>
        <p:spPr>
          <a:xfrm>
            <a:off x="1128086" y="1330536"/>
            <a:ext cx="2613800" cy="3682868"/>
          </a:xfrm>
          <a:prstGeom prst="rect">
            <a:avLst/>
          </a:prstGeom>
        </p:spPr>
      </p:pic>
      <p:sp>
        <p:nvSpPr>
          <p:cNvPr id="5" name="文本框 4">
            <a:extLst>
              <a:ext uri="{FF2B5EF4-FFF2-40B4-BE49-F238E27FC236}">
                <a16:creationId xmlns:a16="http://schemas.microsoft.com/office/drawing/2014/main" id="{4F75664C-4BEA-611A-8644-7FCC14E0A6FF}"/>
              </a:ext>
            </a:extLst>
          </p:cNvPr>
          <p:cNvSpPr txBox="1"/>
          <p:nvPr/>
        </p:nvSpPr>
        <p:spPr>
          <a:xfrm>
            <a:off x="4572001" y="953702"/>
            <a:ext cx="1864312" cy="376834"/>
          </a:xfrm>
          <a:prstGeom prst="rect">
            <a:avLst/>
          </a:prstGeom>
          <a:noFill/>
        </p:spPr>
        <p:txBody>
          <a:bodyPr wrap="square" rtlCol="0">
            <a:spAutoFit/>
          </a:bodyPr>
          <a:lstStyle/>
          <a:p>
            <a:pPr marL="171450" indent="-171450" algn="just">
              <a:lnSpc>
                <a:spcPct val="150000"/>
              </a:lnSpc>
              <a:buFont typeface="Wingdings" panose="05000000000000000000" pitchFamily="2" charset="2"/>
              <a:buChar char="n"/>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Cross-subject Case</a:t>
            </a:r>
          </a:p>
        </p:txBody>
      </p:sp>
      <p:pic>
        <p:nvPicPr>
          <p:cNvPr id="10" name="图片 9">
            <a:extLst>
              <a:ext uri="{FF2B5EF4-FFF2-40B4-BE49-F238E27FC236}">
                <a16:creationId xmlns:a16="http://schemas.microsoft.com/office/drawing/2014/main" id="{9FB324C0-A74D-8EAF-CC68-0D29D9233AD2}"/>
              </a:ext>
            </a:extLst>
          </p:cNvPr>
          <p:cNvPicPr>
            <a:picLocks noChangeAspect="1"/>
          </p:cNvPicPr>
          <p:nvPr/>
        </p:nvPicPr>
        <p:blipFill>
          <a:blip r:embed="rId4"/>
          <a:stretch>
            <a:fillRect/>
          </a:stretch>
        </p:blipFill>
        <p:spPr>
          <a:xfrm>
            <a:off x="4694395" y="1345997"/>
            <a:ext cx="3896987" cy="3682868"/>
          </a:xfrm>
          <a:prstGeom prst="rect">
            <a:avLst/>
          </a:prstGeom>
        </p:spPr>
      </p:pic>
    </p:spTree>
    <p:extLst>
      <p:ext uri="{BB962C8B-B14F-4D97-AF65-F5344CB8AC3E}">
        <p14:creationId xmlns:p14="http://schemas.microsoft.com/office/powerpoint/2010/main" val="224808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80" name="Google Shape;8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ltLang="zh-CN"/>
              <a:t>13</a:t>
            </a:fld>
            <a:endParaRPr/>
          </a:p>
        </p:txBody>
      </p:sp>
      <p:sp>
        <p:nvSpPr>
          <p:cNvPr id="2" name="文本框 1">
            <a:extLst>
              <a:ext uri="{FF2B5EF4-FFF2-40B4-BE49-F238E27FC236}">
                <a16:creationId xmlns:a16="http://schemas.microsoft.com/office/drawing/2014/main" id="{512281DB-16F2-E743-25B8-B652EA0BC7F9}"/>
              </a:ext>
            </a:extLst>
          </p:cNvPr>
          <p:cNvSpPr txBox="1"/>
          <p:nvPr/>
        </p:nvSpPr>
        <p:spPr>
          <a:xfrm>
            <a:off x="297971" y="953702"/>
            <a:ext cx="8393953" cy="376834"/>
          </a:xfrm>
          <a:prstGeom prst="rect">
            <a:avLst/>
          </a:prstGeom>
          <a:noFill/>
        </p:spPr>
        <p:txBody>
          <a:bodyPr wrap="square" rtlCol="0">
            <a:spAutoFit/>
          </a:bodyPr>
          <a:lstStyle/>
          <a:p>
            <a:pPr marL="171450" indent="-171450" algn="just">
              <a:lnSpc>
                <a:spcPct val="150000"/>
              </a:lnSpc>
              <a:buFont typeface="Wingdings" panose="05000000000000000000" pitchFamily="2" charset="2"/>
              <a:buChar char="n"/>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Frequency Band Weight Analysis</a:t>
            </a:r>
          </a:p>
        </p:txBody>
      </p:sp>
      <p:pic>
        <p:nvPicPr>
          <p:cNvPr id="4" name="图片 3">
            <a:extLst>
              <a:ext uri="{FF2B5EF4-FFF2-40B4-BE49-F238E27FC236}">
                <a16:creationId xmlns:a16="http://schemas.microsoft.com/office/drawing/2014/main" id="{14CAAA3E-8F34-2AC5-E63D-F14278889862}"/>
              </a:ext>
            </a:extLst>
          </p:cNvPr>
          <p:cNvPicPr>
            <a:picLocks noChangeAspect="1"/>
          </p:cNvPicPr>
          <p:nvPr/>
        </p:nvPicPr>
        <p:blipFill>
          <a:blip r:embed="rId3"/>
          <a:stretch>
            <a:fillRect/>
          </a:stretch>
        </p:blipFill>
        <p:spPr>
          <a:xfrm>
            <a:off x="504762" y="1506257"/>
            <a:ext cx="8134476" cy="3253790"/>
          </a:xfrm>
          <a:prstGeom prst="rect">
            <a:avLst/>
          </a:prstGeom>
        </p:spPr>
      </p:pic>
    </p:spTree>
    <p:extLst>
      <p:ext uri="{BB962C8B-B14F-4D97-AF65-F5344CB8AC3E}">
        <p14:creationId xmlns:p14="http://schemas.microsoft.com/office/powerpoint/2010/main" val="2638884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80" name="Google Shape;8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ltLang="zh-CN"/>
              <a:t>14</a:t>
            </a:fld>
            <a:endParaRPr/>
          </a:p>
        </p:txBody>
      </p:sp>
      <p:sp>
        <p:nvSpPr>
          <p:cNvPr id="2" name="文本框 1">
            <a:extLst>
              <a:ext uri="{FF2B5EF4-FFF2-40B4-BE49-F238E27FC236}">
                <a16:creationId xmlns:a16="http://schemas.microsoft.com/office/drawing/2014/main" id="{512281DB-16F2-E743-25B8-B652EA0BC7F9}"/>
              </a:ext>
            </a:extLst>
          </p:cNvPr>
          <p:cNvSpPr txBox="1"/>
          <p:nvPr/>
        </p:nvSpPr>
        <p:spPr>
          <a:xfrm>
            <a:off x="297971" y="953702"/>
            <a:ext cx="8393953" cy="376834"/>
          </a:xfrm>
          <a:prstGeom prst="rect">
            <a:avLst/>
          </a:prstGeom>
          <a:noFill/>
        </p:spPr>
        <p:txBody>
          <a:bodyPr wrap="square" rtlCol="0">
            <a:spAutoFit/>
          </a:bodyPr>
          <a:lstStyle/>
          <a:p>
            <a:pPr marL="171450" indent="-171450" algn="just">
              <a:lnSpc>
                <a:spcPct val="150000"/>
              </a:lnSpc>
              <a:buFont typeface="Wingdings" panose="05000000000000000000" pitchFamily="2" charset="2"/>
              <a:buChar char="n"/>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T-SNE Feature Visualization Analysis</a:t>
            </a:r>
          </a:p>
        </p:txBody>
      </p:sp>
      <p:sp>
        <p:nvSpPr>
          <p:cNvPr id="3" name="文本框 2">
            <a:extLst>
              <a:ext uri="{FF2B5EF4-FFF2-40B4-BE49-F238E27FC236}">
                <a16:creationId xmlns:a16="http://schemas.microsoft.com/office/drawing/2014/main" id="{96A604C7-CAFD-AABC-575E-EBFF993571A1}"/>
              </a:ext>
            </a:extLst>
          </p:cNvPr>
          <p:cNvSpPr txBox="1"/>
          <p:nvPr/>
        </p:nvSpPr>
        <p:spPr>
          <a:xfrm>
            <a:off x="297970" y="1408135"/>
            <a:ext cx="9563183" cy="376834"/>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p"/>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Within-subject Case</a:t>
            </a:r>
          </a:p>
        </p:txBody>
      </p:sp>
      <p:sp>
        <p:nvSpPr>
          <p:cNvPr id="5" name="文本框 4">
            <a:extLst>
              <a:ext uri="{FF2B5EF4-FFF2-40B4-BE49-F238E27FC236}">
                <a16:creationId xmlns:a16="http://schemas.microsoft.com/office/drawing/2014/main" id="{EC2AB9EC-4084-8E41-2B7E-DF3FBACC1241}"/>
              </a:ext>
            </a:extLst>
          </p:cNvPr>
          <p:cNvSpPr txBox="1"/>
          <p:nvPr/>
        </p:nvSpPr>
        <p:spPr>
          <a:xfrm>
            <a:off x="4788000" y="1408135"/>
            <a:ext cx="2124000" cy="376834"/>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p"/>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Cross-subject Case</a:t>
            </a:r>
          </a:p>
        </p:txBody>
      </p:sp>
      <p:pic>
        <p:nvPicPr>
          <p:cNvPr id="8" name="图片 7">
            <a:extLst>
              <a:ext uri="{FF2B5EF4-FFF2-40B4-BE49-F238E27FC236}">
                <a16:creationId xmlns:a16="http://schemas.microsoft.com/office/drawing/2014/main" id="{F3601999-429B-37D6-2037-95E1BE9C9C6E}"/>
              </a:ext>
            </a:extLst>
          </p:cNvPr>
          <p:cNvPicPr>
            <a:picLocks noChangeAspect="1"/>
          </p:cNvPicPr>
          <p:nvPr/>
        </p:nvPicPr>
        <p:blipFill rotWithShape="1">
          <a:blip r:embed="rId3"/>
          <a:srcRect b="49613"/>
          <a:stretch/>
        </p:blipFill>
        <p:spPr>
          <a:xfrm>
            <a:off x="253520" y="1880935"/>
            <a:ext cx="4328900" cy="1270882"/>
          </a:xfrm>
          <a:prstGeom prst="rect">
            <a:avLst/>
          </a:prstGeom>
        </p:spPr>
      </p:pic>
      <p:pic>
        <p:nvPicPr>
          <p:cNvPr id="9" name="图片 8">
            <a:extLst>
              <a:ext uri="{FF2B5EF4-FFF2-40B4-BE49-F238E27FC236}">
                <a16:creationId xmlns:a16="http://schemas.microsoft.com/office/drawing/2014/main" id="{71BA0A62-2F70-974A-791A-870E55FBA423}"/>
              </a:ext>
            </a:extLst>
          </p:cNvPr>
          <p:cNvPicPr>
            <a:picLocks noChangeAspect="1"/>
          </p:cNvPicPr>
          <p:nvPr/>
        </p:nvPicPr>
        <p:blipFill>
          <a:blip r:embed="rId4"/>
          <a:stretch>
            <a:fillRect/>
          </a:stretch>
        </p:blipFill>
        <p:spPr>
          <a:xfrm>
            <a:off x="4747550" y="3222384"/>
            <a:ext cx="3859200" cy="1546665"/>
          </a:xfrm>
          <a:prstGeom prst="rect">
            <a:avLst/>
          </a:prstGeom>
        </p:spPr>
      </p:pic>
      <p:pic>
        <p:nvPicPr>
          <p:cNvPr id="4" name="图片 3">
            <a:extLst>
              <a:ext uri="{FF2B5EF4-FFF2-40B4-BE49-F238E27FC236}">
                <a16:creationId xmlns:a16="http://schemas.microsoft.com/office/drawing/2014/main" id="{15CF0613-7D92-CAF3-DF5A-36C30841EBF3}"/>
              </a:ext>
            </a:extLst>
          </p:cNvPr>
          <p:cNvPicPr>
            <a:picLocks noChangeAspect="1"/>
          </p:cNvPicPr>
          <p:nvPr/>
        </p:nvPicPr>
        <p:blipFill rotWithShape="1">
          <a:blip r:embed="rId3"/>
          <a:srcRect t="49613"/>
          <a:stretch/>
        </p:blipFill>
        <p:spPr>
          <a:xfrm>
            <a:off x="4747550" y="1861885"/>
            <a:ext cx="4302717" cy="1217865"/>
          </a:xfrm>
          <a:prstGeom prst="rect">
            <a:avLst/>
          </a:prstGeom>
        </p:spPr>
      </p:pic>
    </p:spTree>
    <p:extLst>
      <p:ext uri="{BB962C8B-B14F-4D97-AF65-F5344CB8AC3E}">
        <p14:creationId xmlns:p14="http://schemas.microsoft.com/office/powerpoint/2010/main" val="2964818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80" name="Google Shape;8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ltLang="zh-CN"/>
              <a:t>15</a:t>
            </a:fld>
            <a:endParaRPr/>
          </a:p>
        </p:txBody>
      </p:sp>
      <p:sp>
        <p:nvSpPr>
          <p:cNvPr id="2" name="文本框 1">
            <a:extLst>
              <a:ext uri="{FF2B5EF4-FFF2-40B4-BE49-F238E27FC236}">
                <a16:creationId xmlns:a16="http://schemas.microsoft.com/office/drawing/2014/main" id="{512281DB-16F2-E743-25B8-B652EA0BC7F9}"/>
              </a:ext>
            </a:extLst>
          </p:cNvPr>
          <p:cNvSpPr txBox="1"/>
          <p:nvPr/>
        </p:nvSpPr>
        <p:spPr>
          <a:xfrm>
            <a:off x="297971" y="953702"/>
            <a:ext cx="8393953" cy="376834"/>
          </a:xfrm>
          <a:prstGeom prst="rect">
            <a:avLst/>
          </a:prstGeom>
          <a:noFill/>
        </p:spPr>
        <p:txBody>
          <a:bodyPr wrap="square" rtlCol="0">
            <a:spAutoFit/>
          </a:bodyPr>
          <a:lstStyle/>
          <a:p>
            <a:pPr marL="171450" indent="-171450" algn="just">
              <a:lnSpc>
                <a:spcPct val="150000"/>
              </a:lnSpc>
              <a:buFont typeface="Wingdings" panose="05000000000000000000" pitchFamily="2" charset="2"/>
              <a:buChar char="n"/>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Feature Interpretability Analysis</a:t>
            </a:r>
          </a:p>
        </p:txBody>
      </p:sp>
      <p:pic>
        <p:nvPicPr>
          <p:cNvPr id="5" name="图片 4">
            <a:extLst>
              <a:ext uri="{FF2B5EF4-FFF2-40B4-BE49-F238E27FC236}">
                <a16:creationId xmlns:a16="http://schemas.microsoft.com/office/drawing/2014/main" id="{6CAF3A3B-789B-D990-3AF5-A66DB5F6CEC7}"/>
              </a:ext>
            </a:extLst>
          </p:cNvPr>
          <p:cNvPicPr>
            <a:picLocks noChangeAspect="1"/>
          </p:cNvPicPr>
          <p:nvPr/>
        </p:nvPicPr>
        <p:blipFill rotWithShape="1">
          <a:blip r:embed="rId3"/>
          <a:srcRect r="50000"/>
          <a:stretch/>
        </p:blipFill>
        <p:spPr>
          <a:xfrm>
            <a:off x="797147" y="1648001"/>
            <a:ext cx="7194000" cy="1348875"/>
          </a:xfrm>
          <a:prstGeom prst="rect">
            <a:avLst/>
          </a:prstGeom>
        </p:spPr>
      </p:pic>
      <p:pic>
        <p:nvPicPr>
          <p:cNvPr id="6" name="图片 5">
            <a:extLst>
              <a:ext uri="{FF2B5EF4-FFF2-40B4-BE49-F238E27FC236}">
                <a16:creationId xmlns:a16="http://schemas.microsoft.com/office/drawing/2014/main" id="{698539FD-4518-20CE-EADC-E01CE5DFDFE4}"/>
              </a:ext>
            </a:extLst>
          </p:cNvPr>
          <p:cNvPicPr>
            <a:picLocks noChangeAspect="1"/>
          </p:cNvPicPr>
          <p:nvPr/>
        </p:nvPicPr>
        <p:blipFill rotWithShape="1">
          <a:blip r:embed="rId4"/>
          <a:srcRect l="50000" r="2888"/>
          <a:stretch/>
        </p:blipFill>
        <p:spPr>
          <a:xfrm>
            <a:off x="797147" y="3059328"/>
            <a:ext cx="7014853" cy="1378714"/>
          </a:xfrm>
          <a:prstGeom prst="rect">
            <a:avLst/>
          </a:prstGeom>
        </p:spPr>
      </p:pic>
      <p:pic>
        <p:nvPicPr>
          <p:cNvPr id="7" name="图片 6">
            <a:extLst>
              <a:ext uri="{FF2B5EF4-FFF2-40B4-BE49-F238E27FC236}">
                <a16:creationId xmlns:a16="http://schemas.microsoft.com/office/drawing/2014/main" id="{6D6C57DB-D9E4-92C2-C816-849188AA9AA8}"/>
              </a:ext>
            </a:extLst>
          </p:cNvPr>
          <p:cNvPicPr>
            <a:picLocks noChangeAspect="1"/>
          </p:cNvPicPr>
          <p:nvPr/>
        </p:nvPicPr>
        <p:blipFill rotWithShape="1">
          <a:blip r:embed="rId4"/>
          <a:srcRect l="96929"/>
          <a:stretch/>
        </p:blipFill>
        <p:spPr>
          <a:xfrm>
            <a:off x="7900452" y="2065827"/>
            <a:ext cx="609947" cy="1862098"/>
          </a:xfrm>
          <a:prstGeom prst="rect">
            <a:avLst/>
          </a:prstGeom>
        </p:spPr>
      </p:pic>
      <p:sp>
        <p:nvSpPr>
          <p:cNvPr id="3" name="椭圆 2">
            <a:extLst>
              <a:ext uri="{FF2B5EF4-FFF2-40B4-BE49-F238E27FC236}">
                <a16:creationId xmlns:a16="http://schemas.microsoft.com/office/drawing/2014/main" id="{74C46F18-78BB-78BF-C9A4-4CDBC8A1E2F7}"/>
              </a:ext>
            </a:extLst>
          </p:cNvPr>
          <p:cNvSpPr/>
          <p:nvPr/>
        </p:nvSpPr>
        <p:spPr>
          <a:xfrm>
            <a:off x="1238250" y="1846752"/>
            <a:ext cx="1003300" cy="331298"/>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a:extLst>
              <a:ext uri="{FF2B5EF4-FFF2-40B4-BE49-F238E27FC236}">
                <a16:creationId xmlns:a16="http://schemas.microsoft.com/office/drawing/2014/main" id="{F37F6A1B-E910-91C8-B45F-5AE33585A4E7}"/>
              </a:ext>
            </a:extLst>
          </p:cNvPr>
          <p:cNvSpPr/>
          <p:nvPr/>
        </p:nvSpPr>
        <p:spPr>
          <a:xfrm>
            <a:off x="2997200" y="1846752"/>
            <a:ext cx="1003300" cy="331298"/>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36EA8ED4-98B4-52B9-42E0-498FAC0F256D}"/>
              </a:ext>
            </a:extLst>
          </p:cNvPr>
          <p:cNvSpPr/>
          <p:nvPr/>
        </p:nvSpPr>
        <p:spPr>
          <a:xfrm>
            <a:off x="4756150" y="2156789"/>
            <a:ext cx="1003300" cy="331298"/>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F4E62F09-677D-6E05-0BD7-8E84980789C2}"/>
              </a:ext>
            </a:extLst>
          </p:cNvPr>
          <p:cNvSpPr/>
          <p:nvPr/>
        </p:nvSpPr>
        <p:spPr>
          <a:xfrm>
            <a:off x="6578600" y="2082666"/>
            <a:ext cx="1003300" cy="331298"/>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70B9EAD0-61BE-5FE8-8BA7-93FFF501370F}"/>
              </a:ext>
            </a:extLst>
          </p:cNvPr>
          <p:cNvSpPr/>
          <p:nvPr/>
        </p:nvSpPr>
        <p:spPr>
          <a:xfrm>
            <a:off x="1238250" y="3240640"/>
            <a:ext cx="1003300" cy="331298"/>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3A646B78-4851-F848-8D04-5BE3650093BA}"/>
              </a:ext>
            </a:extLst>
          </p:cNvPr>
          <p:cNvSpPr/>
          <p:nvPr/>
        </p:nvSpPr>
        <p:spPr>
          <a:xfrm>
            <a:off x="2997200" y="3241019"/>
            <a:ext cx="1003300" cy="331298"/>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963500C9-3CB3-2F43-8C7D-7CD71E9168D6}"/>
              </a:ext>
            </a:extLst>
          </p:cNvPr>
          <p:cNvSpPr/>
          <p:nvPr/>
        </p:nvSpPr>
        <p:spPr>
          <a:xfrm>
            <a:off x="4829177" y="3314341"/>
            <a:ext cx="628650" cy="331298"/>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6179C199-D07B-243F-E110-4717D1C9FADB}"/>
              </a:ext>
            </a:extLst>
          </p:cNvPr>
          <p:cNvSpPr/>
          <p:nvPr/>
        </p:nvSpPr>
        <p:spPr>
          <a:xfrm>
            <a:off x="6515626" y="3314341"/>
            <a:ext cx="628650" cy="331298"/>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EA9EA228-9B18-13CA-DE8B-B7B85BA6DECF}"/>
              </a:ext>
            </a:extLst>
          </p:cNvPr>
          <p:cNvSpPr/>
          <p:nvPr/>
        </p:nvSpPr>
        <p:spPr>
          <a:xfrm>
            <a:off x="7227576" y="3762276"/>
            <a:ext cx="628650" cy="331298"/>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20570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80" name="Google Shape;8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ltLang="zh-CN"/>
              <a:t>16</a:t>
            </a:fld>
            <a:endParaRPr/>
          </a:p>
        </p:txBody>
      </p:sp>
      <p:sp>
        <p:nvSpPr>
          <p:cNvPr id="3" name="文本框 2">
            <a:extLst>
              <a:ext uri="{FF2B5EF4-FFF2-40B4-BE49-F238E27FC236}">
                <a16:creationId xmlns:a16="http://schemas.microsoft.com/office/drawing/2014/main" id="{C7113CED-7337-1FFD-5F63-40CE78651EDE}"/>
              </a:ext>
            </a:extLst>
          </p:cNvPr>
          <p:cNvSpPr txBox="1"/>
          <p:nvPr/>
        </p:nvSpPr>
        <p:spPr>
          <a:xfrm>
            <a:off x="297971" y="953702"/>
            <a:ext cx="8393953" cy="376834"/>
          </a:xfrm>
          <a:prstGeom prst="rect">
            <a:avLst/>
          </a:prstGeom>
          <a:noFill/>
        </p:spPr>
        <p:txBody>
          <a:bodyPr wrap="square" rtlCol="0">
            <a:spAutoFit/>
          </a:bodyPr>
          <a:lstStyle/>
          <a:p>
            <a:pPr marL="171450" indent="-171450" algn="just">
              <a:lnSpc>
                <a:spcPct val="150000"/>
              </a:lnSpc>
              <a:buFont typeface="Wingdings" panose="05000000000000000000" pitchFamily="2" charset="2"/>
              <a:buChar char="n"/>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Feature Interpretability Analysis</a:t>
            </a:r>
          </a:p>
        </p:txBody>
      </p:sp>
      <p:pic>
        <p:nvPicPr>
          <p:cNvPr id="7" name="图片 6">
            <a:extLst>
              <a:ext uri="{FF2B5EF4-FFF2-40B4-BE49-F238E27FC236}">
                <a16:creationId xmlns:a16="http://schemas.microsoft.com/office/drawing/2014/main" id="{3F293B20-F390-6EC5-9DBB-5E9EEE95FDD0}"/>
              </a:ext>
            </a:extLst>
          </p:cNvPr>
          <p:cNvPicPr>
            <a:picLocks noChangeAspect="1"/>
          </p:cNvPicPr>
          <p:nvPr/>
        </p:nvPicPr>
        <p:blipFill rotWithShape="1">
          <a:blip r:embed="rId3"/>
          <a:srcRect r="50000"/>
          <a:stretch/>
        </p:blipFill>
        <p:spPr>
          <a:xfrm>
            <a:off x="1751372" y="1486924"/>
            <a:ext cx="5541000" cy="1385250"/>
          </a:xfrm>
          <a:prstGeom prst="rect">
            <a:avLst/>
          </a:prstGeom>
        </p:spPr>
      </p:pic>
      <p:pic>
        <p:nvPicPr>
          <p:cNvPr id="10" name="图片 9">
            <a:extLst>
              <a:ext uri="{FF2B5EF4-FFF2-40B4-BE49-F238E27FC236}">
                <a16:creationId xmlns:a16="http://schemas.microsoft.com/office/drawing/2014/main" id="{281A890F-BBF5-D938-10E8-9B49D5336CF6}"/>
              </a:ext>
            </a:extLst>
          </p:cNvPr>
          <p:cNvPicPr>
            <a:picLocks noChangeAspect="1"/>
          </p:cNvPicPr>
          <p:nvPr/>
        </p:nvPicPr>
        <p:blipFill rotWithShape="1">
          <a:blip r:embed="rId3"/>
          <a:srcRect l="49999" r="3889"/>
          <a:stretch/>
        </p:blipFill>
        <p:spPr>
          <a:xfrm>
            <a:off x="1887557" y="2926578"/>
            <a:ext cx="5214779" cy="1385250"/>
          </a:xfrm>
          <a:prstGeom prst="rect">
            <a:avLst/>
          </a:prstGeom>
        </p:spPr>
      </p:pic>
      <p:pic>
        <p:nvPicPr>
          <p:cNvPr id="11" name="图片 10">
            <a:extLst>
              <a:ext uri="{FF2B5EF4-FFF2-40B4-BE49-F238E27FC236}">
                <a16:creationId xmlns:a16="http://schemas.microsoft.com/office/drawing/2014/main" id="{241279FB-A73B-B8D9-80E0-74C9A326D212}"/>
              </a:ext>
            </a:extLst>
          </p:cNvPr>
          <p:cNvPicPr>
            <a:picLocks noChangeAspect="1"/>
          </p:cNvPicPr>
          <p:nvPr/>
        </p:nvPicPr>
        <p:blipFill>
          <a:blip r:embed="rId4"/>
          <a:stretch>
            <a:fillRect/>
          </a:stretch>
        </p:blipFill>
        <p:spPr>
          <a:xfrm>
            <a:off x="7292372" y="1742334"/>
            <a:ext cx="738864" cy="2253535"/>
          </a:xfrm>
          <a:prstGeom prst="rect">
            <a:avLst/>
          </a:prstGeom>
        </p:spPr>
      </p:pic>
      <p:sp>
        <p:nvSpPr>
          <p:cNvPr id="2" name="椭圆 1">
            <a:extLst>
              <a:ext uri="{FF2B5EF4-FFF2-40B4-BE49-F238E27FC236}">
                <a16:creationId xmlns:a16="http://schemas.microsoft.com/office/drawing/2014/main" id="{FBB7814A-CB8A-860B-A0D1-F9CC65740C18}"/>
              </a:ext>
            </a:extLst>
          </p:cNvPr>
          <p:cNvSpPr/>
          <p:nvPr/>
        </p:nvSpPr>
        <p:spPr>
          <a:xfrm>
            <a:off x="2324417" y="1726102"/>
            <a:ext cx="727562" cy="401514"/>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a:extLst>
              <a:ext uri="{FF2B5EF4-FFF2-40B4-BE49-F238E27FC236}">
                <a16:creationId xmlns:a16="http://schemas.microsoft.com/office/drawing/2014/main" id="{66E30105-2A87-52D5-2A7B-4B72DD8D315C}"/>
              </a:ext>
            </a:extLst>
          </p:cNvPr>
          <p:cNvSpPr/>
          <p:nvPr/>
        </p:nvSpPr>
        <p:spPr>
          <a:xfrm>
            <a:off x="4381500" y="2082800"/>
            <a:ext cx="375822" cy="401514"/>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4EF12316-25CD-0489-73DE-F5F5BBF70D0C}"/>
              </a:ext>
            </a:extLst>
          </p:cNvPr>
          <p:cNvSpPr/>
          <p:nvPr/>
        </p:nvSpPr>
        <p:spPr>
          <a:xfrm>
            <a:off x="6286328" y="2203999"/>
            <a:ext cx="727562" cy="401514"/>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34F97F33-C72F-7DA6-BA26-7BDA43342CD6}"/>
              </a:ext>
            </a:extLst>
          </p:cNvPr>
          <p:cNvSpPr/>
          <p:nvPr/>
        </p:nvSpPr>
        <p:spPr>
          <a:xfrm>
            <a:off x="2209800" y="3204217"/>
            <a:ext cx="590726" cy="401514"/>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4E3DBC15-7998-5724-A402-B5042EC367DE}"/>
              </a:ext>
            </a:extLst>
          </p:cNvPr>
          <p:cNvSpPr/>
          <p:nvPr/>
        </p:nvSpPr>
        <p:spPr>
          <a:xfrm>
            <a:off x="4223869" y="3066536"/>
            <a:ext cx="727562" cy="401514"/>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CAB1326D-AAAC-0165-F905-D2920AA3940C}"/>
              </a:ext>
            </a:extLst>
          </p:cNvPr>
          <p:cNvSpPr/>
          <p:nvPr/>
        </p:nvSpPr>
        <p:spPr>
          <a:xfrm>
            <a:off x="5898348" y="3072785"/>
            <a:ext cx="836522" cy="516464"/>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9D78ECEB-6BC6-53F4-C75F-01BB53DBCB3D}"/>
              </a:ext>
            </a:extLst>
          </p:cNvPr>
          <p:cNvSpPr/>
          <p:nvPr/>
        </p:nvSpPr>
        <p:spPr>
          <a:xfrm>
            <a:off x="2827406" y="3540767"/>
            <a:ext cx="590726" cy="401514"/>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24993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6"/>
          <p:cNvSpPr txBox="1">
            <a:spLocks noGrp="1"/>
          </p:cNvSpPr>
          <p:nvPr>
            <p:ph type="ctrTitle"/>
          </p:nvPr>
        </p:nvSpPr>
        <p:spPr>
          <a:xfrm>
            <a:off x="182880" y="1496181"/>
            <a:ext cx="8778240" cy="67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altLang="zh-CN" sz="2800" b="1" dirty="0">
                <a:latin typeface="Times New Roman"/>
                <a:ea typeface="Times New Roman"/>
                <a:cs typeface="Times New Roman"/>
                <a:sym typeface="Times New Roman"/>
              </a:rPr>
              <a:t>Thank you for watching!</a:t>
            </a:r>
            <a:endParaRPr sz="2800" b="1"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813233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80" name="Google Shape;8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ltLang="zh-CN"/>
              <a:t>2</a:t>
            </a:fld>
            <a:endParaRPr/>
          </a:p>
        </p:txBody>
      </p:sp>
      <p:sp>
        <p:nvSpPr>
          <p:cNvPr id="4" name="文本框 3">
            <a:extLst>
              <a:ext uri="{FF2B5EF4-FFF2-40B4-BE49-F238E27FC236}">
                <a16:creationId xmlns:a16="http://schemas.microsoft.com/office/drawing/2014/main" id="{2F06B337-D79A-FD55-EE1A-4B696907E043}"/>
              </a:ext>
            </a:extLst>
          </p:cNvPr>
          <p:cNvSpPr txBox="1"/>
          <p:nvPr/>
        </p:nvSpPr>
        <p:spPr>
          <a:xfrm>
            <a:off x="297971" y="1448336"/>
            <a:ext cx="8213341" cy="700000"/>
          </a:xfrm>
          <a:prstGeom prst="rect">
            <a:avLst/>
          </a:prstGeom>
          <a:noFill/>
        </p:spPr>
        <p:txBody>
          <a:bodyPr wrap="square" rtlCol="0">
            <a:spAutoFit/>
          </a:bodyPr>
          <a:lstStyle/>
          <a:p>
            <a:pPr marL="171450" indent="-171450" algn="just">
              <a:lnSpc>
                <a:spcPct val="150000"/>
              </a:lnSpc>
              <a:buFont typeface="Wingdings" panose="05000000000000000000" pitchFamily="2" charset="2"/>
              <a:buChar char="l"/>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Spinal cord injury leads to the motor and sensory dysfunction of patients’ limbs, and seriously affects the quality of patients’ life. The functional recovery of patients has always been a rehabilitation problem.</a:t>
            </a:r>
          </a:p>
        </p:txBody>
      </p:sp>
      <p:grpSp>
        <p:nvGrpSpPr>
          <p:cNvPr id="21" name="组合 20">
            <a:extLst>
              <a:ext uri="{FF2B5EF4-FFF2-40B4-BE49-F238E27FC236}">
                <a16:creationId xmlns:a16="http://schemas.microsoft.com/office/drawing/2014/main" id="{32FE3BA5-7E47-0E18-06E2-B717C7E2B2AB}"/>
              </a:ext>
            </a:extLst>
          </p:cNvPr>
          <p:cNvGrpSpPr/>
          <p:nvPr/>
        </p:nvGrpSpPr>
        <p:grpSpPr>
          <a:xfrm>
            <a:off x="911104" y="2565591"/>
            <a:ext cx="2058540" cy="1888154"/>
            <a:chOff x="889000" y="1710393"/>
            <a:chExt cx="3265506" cy="3201332"/>
          </a:xfrm>
        </p:grpSpPr>
        <p:pic>
          <p:nvPicPr>
            <p:cNvPr id="9" name="图片 8">
              <a:extLst>
                <a:ext uri="{FF2B5EF4-FFF2-40B4-BE49-F238E27FC236}">
                  <a16:creationId xmlns:a16="http://schemas.microsoft.com/office/drawing/2014/main" id="{10C21A10-E7CE-E5DD-1D53-47F487048034}"/>
                </a:ext>
              </a:extLst>
            </p:cNvPr>
            <p:cNvPicPr>
              <a:picLocks noChangeAspect="1"/>
            </p:cNvPicPr>
            <p:nvPr/>
          </p:nvPicPr>
          <p:blipFill>
            <a:blip r:embed="rId3"/>
            <a:stretch>
              <a:fillRect/>
            </a:stretch>
          </p:blipFill>
          <p:spPr>
            <a:xfrm>
              <a:off x="889000" y="1710393"/>
              <a:ext cx="1239520" cy="3201332"/>
            </a:xfrm>
            <a:prstGeom prst="rect">
              <a:avLst/>
            </a:prstGeom>
          </p:spPr>
        </p:pic>
        <p:sp>
          <p:nvSpPr>
            <p:cNvPr id="10" name="文本框 9">
              <a:extLst>
                <a:ext uri="{FF2B5EF4-FFF2-40B4-BE49-F238E27FC236}">
                  <a16:creationId xmlns:a16="http://schemas.microsoft.com/office/drawing/2014/main" id="{A9DA3BDF-0486-16C7-4554-285ECE22C781}"/>
                </a:ext>
              </a:extLst>
            </p:cNvPr>
            <p:cNvSpPr txBox="1"/>
            <p:nvPr/>
          </p:nvSpPr>
          <p:spPr>
            <a:xfrm>
              <a:off x="1117600" y="1796690"/>
              <a:ext cx="472440" cy="523220"/>
            </a:xfrm>
            <a:prstGeom prst="rect">
              <a:avLst/>
            </a:prstGeom>
            <a:noFill/>
          </p:spPr>
          <p:txBody>
            <a:bodyPr wrap="square" rtlCol="0">
              <a:spAutoFit/>
            </a:bodyPr>
            <a:lstStyle/>
            <a:p>
              <a:pPr algn="ctr"/>
              <a:r>
                <a:rPr lang="en-US" altLang="zh-CN" sz="2800" dirty="0">
                  <a:solidFill>
                    <a:srgbClr val="C00000"/>
                  </a:solidFill>
                </a:rPr>
                <a:t>×</a:t>
              </a:r>
              <a:endParaRPr lang="zh-CN" altLang="en-US" sz="2800" dirty="0">
                <a:solidFill>
                  <a:srgbClr val="C00000"/>
                </a:solidFill>
              </a:endParaRPr>
            </a:p>
          </p:txBody>
        </p:sp>
        <p:sp>
          <p:nvSpPr>
            <p:cNvPr id="13" name="文本框 12">
              <a:extLst>
                <a:ext uri="{FF2B5EF4-FFF2-40B4-BE49-F238E27FC236}">
                  <a16:creationId xmlns:a16="http://schemas.microsoft.com/office/drawing/2014/main" id="{20F563A6-1C61-95FC-F242-EF5FE8D47829}"/>
                </a:ext>
              </a:extLst>
            </p:cNvPr>
            <p:cNvSpPr txBox="1"/>
            <p:nvPr/>
          </p:nvSpPr>
          <p:spPr>
            <a:xfrm>
              <a:off x="1678969" y="2065931"/>
              <a:ext cx="2475537" cy="417463"/>
            </a:xfrm>
            <a:prstGeom prst="rect">
              <a:avLst/>
            </a:prstGeom>
            <a:noFill/>
          </p:spPr>
          <p:txBody>
            <a:bodyPr wrap="square" rtlCol="0">
              <a:spAutoFit/>
            </a:bodyPr>
            <a:lstStyle/>
            <a:p>
              <a:r>
                <a:rPr lang="en-US" altLang="zh-CN" sz="1000" b="1" dirty="0">
                  <a:latin typeface="Times New Roman" panose="02020603050405020304" pitchFamily="18" charset="0"/>
                  <a:cs typeface="Times New Roman" panose="02020603050405020304" pitchFamily="18" charset="0"/>
                </a:rPr>
                <a:t>Motor Function </a:t>
              </a:r>
              <a:r>
                <a:rPr lang="zh-CN" altLang="en-US" sz="1000" b="1" dirty="0">
                  <a:latin typeface="Times New Roman" panose="02020603050405020304" pitchFamily="18" charset="0"/>
                  <a:cs typeface="Times New Roman" panose="02020603050405020304" pitchFamily="18" charset="0"/>
                </a:rPr>
                <a:t>⬇ ⬇ </a:t>
              </a:r>
              <a:r>
                <a:rPr lang="en-US" altLang="zh-CN" sz="1000" b="1" dirty="0">
                  <a:latin typeface="Times New Roman" panose="02020603050405020304" pitchFamily="18" charset="0"/>
                  <a:cs typeface="Times New Roman" panose="02020603050405020304" pitchFamily="18" charset="0"/>
                </a:rPr>
                <a:t> </a:t>
              </a:r>
              <a:endParaRPr lang="zh-CN" altLang="en-US" sz="1000" b="1" dirty="0">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1283734A-6C22-109B-26E9-98B6A8BEB881}"/>
                </a:ext>
              </a:extLst>
            </p:cNvPr>
            <p:cNvSpPr txBox="1"/>
            <p:nvPr/>
          </p:nvSpPr>
          <p:spPr>
            <a:xfrm>
              <a:off x="1678969" y="2502873"/>
              <a:ext cx="2475537" cy="417463"/>
            </a:xfrm>
            <a:prstGeom prst="rect">
              <a:avLst/>
            </a:prstGeom>
            <a:noFill/>
          </p:spPr>
          <p:txBody>
            <a:bodyPr wrap="square" rtlCol="0">
              <a:spAutoFit/>
            </a:bodyPr>
            <a:lstStyle/>
            <a:p>
              <a:r>
                <a:rPr lang="en-US" altLang="zh-CN" sz="1000" b="1" dirty="0">
                  <a:latin typeface="Times New Roman" panose="02020603050405020304" pitchFamily="18" charset="0"/>
                  <a:cs typeface="Times New Roman" panose="02020603050405020304" pitchFamily="18" charset="0"/>
                </a:rPr>
                <a:t>Sensory Function</a:t>
              </a:r>
              <a:r>
                <a:rPr lang="zh-CN" altLang="en-US" sz="1000" b="1" dirty="0">
                  <a:latin typeface="Times New Roman" panose="02020603050405020304" pitchFamily="18" charset="0"/>
                  <a:cs typeface="Times New Roman" panose="02020603050405020304" pitchFamily="18" charset="0"/>
                </a:rPr>
                <a:t> ⬇</a:t>
              </a:r>
              <a:r>
                <a:rPr lang="en-US" altLang="zh-CN" sz="1000" b="1" dirty="0">
                  <a:latin typeface="Times New Roman" panose="02020603050405020304" pitchFamily="18" charset="0"/>
                  <a:cs typeface="Times New Roman" panose="02020603050405020304" pitchFamily="18" charset="0"/>
                </a:rPr>
                <a:t> </a:t>
              </a:r>
              <a:r>
                <a:rPr lang="zh-CN" altLang="en-US" sz="1000" b="1" dirty="0">
                  <a:latin typeface="Times New Roman" panose="02020603050405020304" pitchFamily="18" charset="0"/>
                  <a:cs typeface="Times New Roman" panose="02020603050405020304" pitchFamily="18" charset="0"/>
                </a:rPr>
                <a:t>⬇</a:t>
              </a:r>
              <a:r>
                <a:rPr lang="en-US" altLang="zh-CN" sz="1000" b="1" dirty="0">
                  <a:latin typeface="Times New Roman" panose="02020603050405020304" pitchFamily="18" charset="0"/>
                  <a:cs typeface="Times New Roman" panose="02020603050405020304" pitchFamily="18" charset="0"/>
                </a:rPr>
                <a:t> </a:t>
              </a:r>
              <a:endParaRPr lang="zh-CN" altLang="en-US" sz="1000" b="1" dirty="0">
                <a:latin typeface="Times New Roman" panose="02020603050405020304" pitchFamily="18" charset="0"/>
                <a:cs typeface="Times New Roman" panose="02020603050405020304" pitchFamily="18" charset="0"/>
              </a:endParaRPr>
            </a:p>
          </p:txBody>
        </p:sp>
        <p:cxnSp>
          <p:nvCxnSpPr>
            <p:cNvPr id="15" name="直接连接符 14">
              <a:extLst>
                <a:ext uri="{FF2B5EF4-FFF2-40B4-BE49-F238E27FC236}">
                  <a16:creationId xmlns:a16="http://schemas.microsoft.com/office/drawing/2014/main" id="{082B1B1A-DB1C-A1A5-A9D9-E3B9AEC085CD}"/>
                </a:ext>
              </a:extLst>
            </p:cNvPr>
            <p:cNvCxnSpPr/>
            <p:nvPr/>
          </p:nvCxnSpPr>
          <p:spPr>
            <a:xfrm>
              <a:off x="889000" y="2065930"/>
              <a:ext cx="1010920" cy="0"/>
            </a:xfrm>
            <a:prstGeom prst="line">
              <a:avLst/>
            </a:prstGeom>
            <a:ln w="19050">
              <a:prstDash val="dash"/>
            </a:ln>
          </p:spPr>
          <p:style>
            <a:lnRef idx="1">
              <a:schemeClr val="dk1"/>
            </a:lnRef>
            <a:fillRef idx="0">
              <a:schemeClr val="dk1"/>
            </a:fillRef>
            <a:effectRef idx="0">
              <a:schemeClr val="dk1"/>
            </a:effectRef>
            <a:fontRef idx="minor">
              <a:schemeClr val="tx1"/>
            </a:fontRef>
          </p:style>
        </p:cxnSp>
      </p:grpSp>
      <p:cxnSp>
        <p:nvCxnSpPr>
          <p:cNvPr id="22" name="直接箭头连接符 21">
            <a:extLst>
              <a:ext uri="{FF2B5EF4-FFF2-40B4-BE49-F238E27FC236}">
                <a16:creationId xmlns:a16="http://schemas.microsoft.com/office/drawing/2014/main" id="{F4FE4BE2-E790-6D73-2678-71622F8B0897}"/>
              </a:ext>
            </a:extLst>
          </p:cNvPr>
          <p:cNvCxnSpPr>
            <a:cxnSpLocks/>
          </p:cNvCxnSpPr>
          <p:nvPr/>
        </p:nvCxnSpPr>
        <p:spPr>
          <a:xfrm>
            <a:off x="2886830" y="3351151"/>
            <a:ext cx="2293769"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5" name="图片 24">
            <a:extLst>
              <a:ext uri="{FF2B5EF4-FFF2-40B4-BE49-F238E27FC236}">
                <a16:creationId xmlns:a16="http://schemas.microsoft.com/office/drawing/2014/main" id="{7458C014-4D9B-3CBA-A48E-A8852FC7097C}"/>
              </a:ext>
            </a:extLst>
          </p:cNvPr>
          <p:cNvPicPr>
            <a:picLocks noChangeAspect="1"/>
          </p:cNvPicPr>
          <p:nvPr/>
        </p:nvPicPr>
        <p:blipFill>
          <a:blip r:embed="rId4"/>
          <a:stretch>
            <a:fillRect/>
          </a:stretch>
        </p:blipFill>
        <p:spPr>
          <a:xfrm>
            <a:off x="6981168" y="2817408"/>
            <a:ext cx="1580544" cy="1094583"/>
          </a:xfrm>
          <a:prstGeom prst="rect">
            <a:avLst/>
          </a:prstGeom>
        </p:spPr>
      </p:pic>
      <p:pic>
        <p:nvPicPr>
          <p:cNvPr id="26" name="图片 25">
            <a:extLst>
              <a:ext uri="{FF2B5EF4-FFF2-40B4-BE49-F238E27FC236}">
                <a16:creationId xmlns:a16="http://schemas.microsoft.com/office/drawing/2014/main" id="{A2609FA8-C79E-9F07-05DC-207DBB2B24AE}"/>
              </a:ext>
            </a:extLst>
          </p:cNvPr>
          <p:cNvPicPr>
            <a:picLocks noChangeAspect="1"/>
          </p:cNvPicPr>
          <p:nvPr/>
        </p:nvPicPr>
        <p:blipFill>
          <a:blip r:embed="rId5"/>
          <a:stretch>
            <a:fillRect/>
          </a:stretch>
        </p:blipFill>
        <p:spPr>
          <a:xfrm>
            <a:off x="5308562" y="2817408"/>
            <a:ext cx="1555072" cy="1098959"/>
          </a:xfrm>
          <a:prstGeom prst="rect">
            <a:avLst/>
          </a:prstGeom>
        </p:spPr>
      </p:pic>
      <p:sp>
        <p:nvSpPr>
          <p:cNvPr id="28" name="文本框 27">
            <a:extLst>
              <a:ext uri="{FF2B5EF4-FFF2-40B4-BE49-F238E27FC236}">
                <a16:creationId xmlns:a16="http://schemas.microsoft.com/office/drawing/2014/main" id="{00683110-C6B1-8C1B-591F-3B91434DF029}"/>
              </a:ext>
            </a:extLst>
          </p:cNvPr>
          <p:cNvSpPr txBox="1"/>
          <p:nvPr/>
        </p:nvSpPr>
        <p:spPr>
          <a:xfrm>
            <a:off x="3414992" y="2317896"/>
            <a:ext cx="1105647" cy="253916"/>
          </a:xfrm>
          <a:prstGeom prst="rect">
            <a:avLst/>
          </a:prstGeom>
          <a:noFill/>
        </p:spPr>
        <p:txBody>
          <a:bodyPr wrap="square" rtlCol="0">
            <a:spAutoFit/>
          </a:bodyPr>
          <a:lstStyle>
            <a:defPPr marR="0" lvl="0" algn="l" rtl="0">
              <a:lnSpc>
                <a:spcPct val="100000"/>
              </a:lnSpc>
              <a:spcBef>
                <a:spcPts val="0"/>
              </a:spcBef>
              <a:spcAft>
                <a:spcPts val="0"/>
              </a:spcAft>
            </a:defPPr>
            <a:lvl1pPr algn="ctr">
              <a:defRPr sz="1050" b="1">
                <a:latin typeface="Times New Roman" panose="02020603050405020304" pitchFamily="18" charset="0"/>
                <a:cs typeface="Times New Roman" panose="02020603050405020304" pitchFamily="18" charset="0"/>
              </a:defRPr>
            </a:lvl1pPr>
          </a:lstStyle>
          <a:p>
            <a:r>
              <a:rPr lang="en-US" altLang="zh-CN" dirty="0"/>
              <a:t>MI-BCI </a:t>
            </a:r>
            <a:endParaRPr lang="zh-CN" altLang="en-US" dirty="0"/>
          </a:p>
        </p:txBody>
      </p:sp>
      <p:pic>
        <p:nvPicPr>
          <p:cNvPr id="29" name="Picture 2" descr="https://img0.baidu.com/it/u=701630420,709046710&amp;fm=253&amp;fmt=auto&amp;app=138&amp;f=JPEG?w=504&amp;h=260">
            <a:extLst>
              <a:ext uri="{FF2B5EF4-FFF2-40B4-BE49-F238E27FC236}">
                <a16:creationId xmlns:a16="http://schemas.microsoft.com/office/drawing/2014/main" id="{D55D6D40-A631-6742-13B2-1891A2020A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4856" y="3610583"/>
            <a:ext cx="1292715" cy="731849"/>
          </a:xfrm>
          <a:prstGeom prst="rect">
            <a:avLst/>
          </a:prstGeom>
          <a:noFill/>
          <a:extLst>
            <a:ext uri="{909E8E84-426E-40DD-AFC4-6F175D3DCCD1}">
              <a14:hiddenFill xmlns:a14="http://schemas.microsoft.com/office/drawing/2010/main">
                <a:solidFill>
                  <a:srgbClr val="FFFFFF"/>
                </a:solidFill>
              </a14:hiddenFill>
            </a:ext>
          </a:extLst>
        </p:spPr>
      </p:pic>
      <p:sp>
        <p:nvSpPr>
          <p:cNvPr id="72" name="文本框 71">
            <a:extLst>
              <a:ext uri="{FF2B5EF4-FFF2-40B4-BE49-F238E27FC236}">
                <a16:creationId xmlns:a16="http://schemas.microsoft.com/office/drawing/2014/main" id="{53C48101-2B73-35B6-A06F-2A4DD9F356FA}"/>
              </a:ext>
            </a:extLst>
          </p:cNvPr>
          <p:cNvSpPr txBox="1"/>
          <p:nvPr/>
        </p:nvSpPr>
        <p:spPr>
          <a:xfrm>
            <a:off x="3262470" y="4358723"/>
            <a:ext cx="1747022" cy="253916"/>
          </a:xfrm>
          <a:prstGeom prst="rect">
            <a:avLst/>
          </a:prstGeom>
          <a:noFill/>
        </p:spPr>
        <p:txBody>
          <a:bodyPr wrap="square" rtlCol="0">
            <a:spAutoFit/>
          </a:bodyPr>
          <a:lstStyle>
            <a:defPPr marR="0" lvl="0" algn="l" rtl="0">
              <a:lnSpc>
                <a:spcPct val="100000"/>
              </a:lnSpc>
              <a:spcBef>
                <a:spcPts val="0"/>
              </a:spcBef>
              <a:spcAft>
                <a:spcPts val="0"/>
              </a:spcAft>
              <a:defRPr/>
            </a:defPPr>
            <a:lvl1pPr algn="ctr">
              <a:defRPr sz="1050" b="1">
                <a:latin typeface="Times New Roman" panose="02020603050405020304" pitchFamily="18" charset="0"/>
                <a:cs typeface="Times New Roman" panose="02020603050405020304" pitchFamily="18" charset="0"/>
              </a:defRPr>
            </a:lvl1pPr>
          </a:lstStyle>
          <a:p>
            <a:r>
              <a:rPr lang="en-US" altLang="zh-CN" dirty="0"/>
              <a:t>Neural Remodeling</a:t>
            </a:r>
            <a:endParaRPr lang="zh-CN" altLang="en-US" dirty="0"/>
          </a:p>
        </p:txBody>
      </p:sp>
      <p:pic>
        <p:nvPicPr>
          <p:cNvPr id="75" name="图片 74">
            <a:extLst>
              <a:ext uri="{FF2B5EF4-FFF2-40B4-BE49-F238E27FC236}">
                <a16:creationId xmlns:a16="http://schemas.microsoft.com/office/drawing/2014/main" id="{DAEEBCD5-6F99-5FE0-F222-0F2EB523765F}"/>
              </a:ext>
            </a:extLst>
          </p:cNvPr>
          <p:cNvPicPr>
            <a:picLocks noChangeAspect="1"/>
          </p:cNvPicPr>
          <p:nvPr/>
        </p:nvPicPr>
        <p:blipFill>
          <a:blip r:embed="rId7"/>
          <a:stretch>
            <a:fillRect/>
          </a:stretch>
        </p:blipFill>
        <p:spPr>
          <a:xfrm>
            <a:off x="3374856" y="2571750"/>
            <a:ext cx="1292715" cy="723920"/>
          </a:xfrm>
          <a:prstGeom prst="rect">
            <a:avLst/>
          </a:prstGeom>
        </p:spPr>
      </p:pic>
      <p:sp>
        <p:nvSpPr>
          <p:cNvPr id="82" name="文本框 81">
            <a:extLst>
              <a:ext uri="{FF2B5EF4-FFF2-40B4-BE49-F238E27FC236}">
                <a16:creationId xmlns:a16="http://schemas.microsoft.com/office/drawing/2014/main" id="{38EB7824-BC9E-53B9-D21D-2A51321009E6}"/>
              </a:ext>
            </a:extLst>
          </p:cNvPr>
          <p:cNvSpPr txBox="1"/>
          <p:nvPr/>
        </p:nvSpPr>
        <p:spPr>
          <a:xfrm>
            <a:off x="297971" y="953702"/>
            <a:ext cx="8393953" cy="376834"/>
          </a:xfrm>
          <a:prstGeom prst="rect">
            <a:avLst/>
          </a:prstGeom>
          <a:noFill/>
        </p:spPr>
        <p:txBody>
          <a:bodyPr wrap="square" rtlCol="0">
            <a:spAutoFit/>
          </a:bodyPr>
          <a:lstStyle/>
          <a:p>
            <a:pPr marL="171450" indent="-171450" algn="just">
              <a:lnSpc>
                <a:spcPct val="150000"/>
              </a:lnSpc>
              <a:buFont typeface="Wingdings" panose="05000000000000000000" pitchFamily="2" charset="2"/>
              <a:buChar char="n"/>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Research objective:</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MI-BCI for spinal cord injury patients </a:t>
            </a:r>
          </a:p>
        </p:txBody>
      </p:sp>
      <p:cxnSp>
        <p:nvCxnSpPr>
          <p:cNvPr id="84" name="直接箭头连接符 83">
            <a:extLst>
              <a:ext uri="{FF2B5EF4-FFF2-40B4-BE49-F238E27FC236}">
                <a16:creationId xmlns:a16="http://schemas.microsoft.com/office/drawing/2014/main" id="{DDB84F7F-F7A5-671C-41A2-8FA19F1AE636}"/>
              </a:ext>
            </a:extLst>
          </p:cNvPr>
          <p:cNvCxnSpPr>
            <a:cxnSpLocks/>
          </p:cNvCxnSpPr>
          <p:nvPr/>
        </p:nvCxnSpPr>
        <p:spPr>
          <a:xfrm>
            <a:off x="2880010" y="3531455"/>
            <a:ext cx="2293769" cy="0"/>
          </a:xfrm>
          <a:prstGeom prst="straightConnector1">
            <a:avLst/>
          </a:prstGeom>
          <a:ln w="28575">
            <a:solidFill>
              <a:srgbClr val="00206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80" name="Google Shape;8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ltLang="zh-CN"/>
              <a:t>3</a:t>
            </a:fld>
            <a:endParaRPr/>
          </a:p>
        </p:txBody>
      </p:sp>
      <p:sp>
        <p:nvSpPr>
          <p:cNvPr id="87" name="文本框 86">
            <a:extLst>
              <a:ext uri="{FF2B5EF4-FFF2-40B4-BE49-F238E27FC236}">
                <a16:creationId xmlns:a16="http://schemas.microsoft.com/office/drawing/2014/main" id="{C95A4DE4-53F1-C78D-0B59-210319FF4D3B}"/>
              </a:ext>
            </a:extLst>
          </p:cNvPr>
          <p:cNvSpPr txBox="1"/>
          <p:nvPr/>
        </p:nvSpPr>
        <p:spPr>
          <a:xfrm>
            <a:off x="297971" y="953702"/>
            <a:ext cx="8393953" cy="1023165"/>
          </a:xfrm>
          <a:prstGeom prst="rect">
            <a:avLst/>
          </a:prstGeom>
          <a:noFill/>
        </p:spPr>
        <p:txBody>
          <a:bodyPr wrap="square" rtlCol="0">
            <a:spAutoFit/>
          </a:bodyPr>
          <a:lstStyle/>
          <a:p>
            <a:pPr marL="171450" indent="-171450" algn="just">
              <a:lnSpc>
                <a:spcPct val="150000"/>
              </a:lnSpc>
              <a:buFont typeface="Wingdings" panose="05000000000000000000" pitchFamily="2" charset="2"/>
              <a:buChar char="n"/>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In MI-BCI, the main research point is the MI-EEG classification method. The primary objectives include achieving </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the precise prediction of limb movements for individual patients (within-patient) and ensuring consistent predictive reliability across different patients (cross-patient).</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30" name="组合 29">
            <a:extLst>
              <a:ext uri="{FF2B5EF4-FFF2-40B4-BE49-F238E27FC236}">
                <a16:creationId xmlns:a16="http://schemas.microsoft.com/office/drawing/2014/main" id="{70055180-03D9-14F3-980B-241F237F8915}"/>
              </a:ext>
            </a:extLst>
          </p:cNvPr>
          <p:cNvGrpSpPr/>
          <p:nvPr/>
        </p:nvGrpSpPr>
        <p:grpSpPr>
          <a:xfrm>
            <a:off x="470771" y="2530286"/>
            <a:ext cx="4274029" cy="2284308"/>
            <a:chOff x="535571" y="2408409"/>
            <a:chExt cx="4274029" cy="2284308"/>
          </a:xfrm>
        </p:grpSpPr>
        <p:grpSp>
          <p:nvGrpSpPr>
            <p:cNvPr id="9" name="组合 8">
              <a:extLst>
                <a:ext uri="{FF2B5EF4-FFF2-40B4-BE49-F238E27FC236}">
                  <a16:creationId xmlns:a16="http://schemas.microsoft.com/office/drawing/2014/main" id="{6CF59A75-3E06-5B7A-6940-444A22825602}"/>
                </a:ext>
              </a:extLst>
            </p:cNvPr>
            <p:cNvGrpSpPr/>
            <p:nvPr/>
          </p:nvGrpSpPr>
          <p:grpSpPr>
            <a:xfrm>
              <a:off x="1152000" y="2408409"/>
              <a:ext cx="309600" cy="864000"/>
              <a:chOff x="914400" y="2416950"/>
              <a:chExt cx="309600" cy="864000"/>
            </a:xfrm>
          </p:grpSpPr>
          <p:sp>
            <p:nvSpPr>
              <p:cNvPr id="3" name="椭圆 2">
                <a:extLst>
                  <a:ext uri="{FF2B5EF4-FFF2-40B4-BE49-F238E27FC236}">
                    <a16:creationId xmlns:a16="http://schemas.microsoft.com/office/drawing/2014/main" id="{A7236CCC-4F90-D7C1-6C0B-B643F8483448}"/>
                  </a:ext>
                </a:extLst>
              </p:cNvPr>
              <p:cNvSpPr/>
              <p:nvPr/>
            </p:nvSpPr>
            <p:spPr>
              <a:xfrm>
                <a:off x="914400" y="2416950"/>
                <a:ext cx="309600" cy="309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a:extLst>
                  <a:ext uri="{FF2B5EF4-FFF2-40B4-BE49-F238E27FC236}">
                    <a16:creationId xmlns:a16="http://schemas.microsoft.com/office/drawing/2014/main" id="{4B66E42B-7C50-AB3A-FE3C-047F5A2DD98A}"/>
                  </a:ext>
                </a:extLst>
              </p:cNvPr>
              <p:cNvSpPr/>
              <p:nvPr/>
            </p:nvSpPr>
            <p:spPr>
              <a:xfrm>
                <a:off x="914400" y="2746800"/>
                <a:ext cx="309600" cy="5341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A</a:t>
                </a:r>
                <a:endParaRPr lang="zh-CN" altLang="en-US" b="1" dirty="0">
                  <a:solidFill>
                    <a:schemeClr val="tx1"/>
                  </a:solidFill>
                </a:endParaRPr>
              </a:p>
            </p:txBody>
          </p:sp>
        </p:grpSp>
        <p:grpSp>
          <p:nvGrpSpPr>
            <p:cNvPr id="10" name="组合 9">
              <a:extLst>
                <a:ext uri="{FF2B5EF4-FFF2-40B4-BE49-F238E27FC236}">
                  <a16:creationId xmlns:a16="http://schemas.microsoft.com/office/drawing/2014/main" id="{552556E8-FAFE-2699-D2A8-41E700DF2F15}"/>
                </a:ext>
              </a:extLst>
            </p:cNvPr>
            <p:cNvGrpSpPr/>
            <p:nvPr/>
          </p:nvGrpSpPr>
          <p:grpSpPr>
            <a:xfrm>
              <a:off x="1152000" y="3681925"/>
              <a:ext cx="309600" cy="864000"/>
              <a:chOff x="914400" y="3468150"/>
              <a:chExt cx="309600" cy="864000"/>
            </a:xfrm>
          </p:grpSpPr>
          <p:sp>
            <p:nvSpPr>
              <p:cNvPr id="7" name="椭圆 6">
                <a:extLst>
                  <a:ext uri="{FF2B5EF4-FFF2-40B4-BE49-F238E27FC236}">
                    <a16:creationId xmlns:a16="http://schemas.microsoft.com/office/drawing/2014/main" id="{DFA7957F-1329-2A0F-ADEC-5607CE198CD1}"/>
                  </a:ext>
                </a:extLst>
              </p:cNvPr>
              <p:cNvSpPr/>
              <p:nvPr/>
            </p:nvSpPr>
            <p:spPr>
              <a:xfrm>
                <a:off x="914400" y="3468150"/>
                <a:ext cx="309600" cy="309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a:extLst>
                  <a:ext uri="{FF2B5EF4-FFF2-40B4-BE49-F238E27FC236}">
                    <a16:creationId xmlns:a16="http://schemas.microsoft.com/office/drawing/2014/main" id="{B45F84E1-6D54-C429-4FD7-B3F2827A0578}"/>
                  </a:ext>
                </a:extLst>
              </p:cNvPr>
              <p:cNvSpPr/>
              <p:nvPr/>
            </p:nvSpPr>
            <p:spPr>
              <a:xfrm>
                <a:off x="914400" y="3798000"/>
                <a:ext cx="309600" cy="5341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B</a:t>
                </a:r>
                <a:endParaRPr lang="zh-CN" altLang="en-US" b="1" dirty="0">
                  <a:solidFill>
                    <a:schemeClr val="tx1"/>
                  </a:solidFill>
                </a:endParaRPr>
              </a:p>
            </p:txBody>
          </p:sp>
        </p:grpSp>
        <p:cxnSp>
          <p:nvCxnSpPr>
            <p:cNvPr id="12" name="直接箭头连接符 11">
              <a:extLst>
                <a:ext uri="{FF2B5EF4-FFF2-40B4-BE49-F238E27FC236}">
                  <a16:creationId xmlns:a16="http://schemas.microsoft.com/office/drawing/2014/main" id="{F7E43232-36F0-56FA-FA65-C250395DEA4B}"/>
                </a:ext>
              </a:extLst>
            </p:cNvPr>
            <p:cNvCxnSpPr>
              <a:cxnSpLocks/>
            </p:cNvCxnSpPr>
            <p:nvPr/>
          </p:nvCxnSpPr>
          <p:spPr>
            <a:xfrm>
              <a:off x="1584000" y="2979417"/>
              <a:ext cx="72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5B1028E7-3289-2E4E-5722-C4C2AAD613D1}"/>
                </a:ext>
              </a:extLst>
            </p:cNvPr>
            <p:cNvSpPr txBox="1"/>
            <p:nvPr/>
          </p:nvSpPr>
          <p:spPr>
            <a:xfrm>
              <a:off x="535571" y="2704969"/>
              <a:ext cx="651600" cy="461665"/>
            </a:xfrm>
            <a:prstGeom prst="rect">
              <a:avLst/>
            </a:prstGeom>
            <a:noFill/>
          </p:spPr>
          <p:txBody>
            <a:bodyPr wrap="square" rtlCol="0">
              <a:spAutoFit/>
            </a:bodyPr>
            <a:lstStyle/>
            <a:p>
              <a:pPr algn="ctr"/>
              <a:r>
                <a:rPr lang="en-US" altLang="zh-CN" sz="1200" b="1" dirty="0"/>
                <a:t>EEG data</a:t>
              </a:r>
              <a:endParaRPr lang="zh-CN" altLang="en-US" sz="1200" b="1" dirty="0"/>
            </a:p>
          </p:txBody>
        </p:sp>
        <p:sp>
          <p:nvSpPr>
            <p:cNvPr id="15" name="文本框 14">
              <a:extLst>
                <a:ext uri="{FF2B5EF4-FFF2-40B4-BE49-F238E27FC236}">
                  <a16:creationId xmlns:a16="http://schemas.microsoft.com/office/drawing/2014/main" id="{3D0A0597-AC12-CC7D-9189-51326F9304D4}"/>
                </a:ext>
              </a:extLst>
            </p:cNvPr>
            <p:cNvSpPr txBox="1"/>
            <p:nvPr/>
          </p:nvSpPr>
          <p:spPr>
            <a:xfrm>
              <a:off x="535571" y="4011775"/>
              <a:ext cx="651600" cy="461665"/>
            </a:xfrm>
            <a:prstGeom prst="rect">
              <a:avLst/>
            </a:prstGeom>
            <a:noFill/>
          </p:spPr>
          <p:txBody>
            <a:bodyPr wrap="square" rtlCol="0">
              <a:spAutoFit/>
            </a:bodyPr>
            <a:lstStyle/>
            <a:p>
              <a:pPr algn="ctr"/>
              <a:r>
                <a:rPr lang="en-US" altLang="zh-CN" sz="1200" b="1" dirty="0"/>
                <a:t>EEG data</a:t>
              </a:r>
              <a:endParaRPr lang="zh-CN" altLang="en-US" sz="1200" b="1" dirty="0"/>
            </a:p>
          </p:txBody>
        </p:sp>
        <p:sp>
          <p:nvSpPr>
            <p:cNvPr id="16" name="文本框 15">
              <a:extLst>
                <a:ext uri="{FF2B5EF4-FFF2-40B4-BE49-F238E27FC236}">
                  <a16:creationId xmlns:a16="http://schemas.microsoft.com/office/drawing/2014/main" id="{8C9458C0-BC09-E9FD-06AE-663CB05CC42C}"/>
                </a:ext>
              </a:extLst>
            </p:cNvPr>
            <p:cNvSpPr txBox="1"/>
            <p:nvPr/>
          </p:nvSpPr>
          <p:spPr>
            <a:xfrm>
              <a:off x="1454400" y="2702418"/>
              <a:ext cx="918829" cy="276999"/>
            </a:xfrm>
            <a:prstGeom prst="rect">
              <a:avLst/>
            </a:prstGeom>
            <a:noFill/>
          </p:spPr>
          <p:txBody>
            <a:bodyPr wrap="square" rtlCol="0">
              <a:spAutoFit/>
            </a:bodyPr>
            <a:lstStyle/>
            <a:p>
              <a:pPr algn="ctr"/>
              <a:r>
                <a:rPr lang="en-US" altLang="zh-CN" sz="1200" b="1" dirty="0"/>
                <a:t>Training</a:t>
              </a:r>
              <a:endParaRPr lang="zh-CN" altLang="en-US" sz="1200" b="1" dirty="0"/>
            </a:p>
          </p:txBody>
        </p:sp>
        <p:pic>
          <p:nvPicPr>
            <p:cNvPr id="18" name="图片 17">
              <a:extLst>
                <a:ext uri="{FF2B5EF4-FFF2-40B4-BE49-F238E27FC236}">
                  <a16:creationId xmlns:a16="http://schemas.microsoft.com/office/drawing/2014/main" id="{F927486A-1F30-2BC5-5B40-2DFEF2B25535}"/>
                </a:ext>
              </a:extLst>
            </p:cNvPr>
            <p:cNvPicPr>
              <a:picLocks noChangeAspect="1"/>
            </p:cNvPicPr>
            <p:nvPr/>
          </p:nvPicPr>
          <p:blipFill>
            <a:blip r:embed="rId3"/>
            <a:stretch>
              <a:fillRect/>
            </a:stretch>
          </p:blipFill>
          <p:spPr>
            <a:xfrm>
              <a:off x="2373229" y="2481203"/>
              <a:ext cx="996428" cy="996428"/>
            </a:xfrm>
            <a:prstGeom prst="rect">
              <a:avLst/>
            </a:prstGeom>
          </p:spPr>
        </p:pic>
        <p:cxnSp>
          <p:nvCxnSpPr>
            <p:cNvPr id="19" name="直接箭头连接符 18">
              <a:extLst>
                <a:ext uri="{FF2B5EF4-FFF2-40B4-BE49-F238E27FC236}">
                  <a16:creationId xmlns:a16="http://schemas.microsoft.com/office/drawing/2014/main" id="{F37CA1B4-2D1A-2B1F-C5D8-5994C76F4EFE}"/>
                </a:ext>
              </a:extLst>
            </p:cNvPr>
            <p:cNvCxnSpPr>
              <a:cxnSpLocks/>
            </p:cNvCxnSpPr>
            <p:nvPr/>
          </p:nvCxnSpPr>
          <p:spPr>
            <a:xfrm>
              <a:off x="3481257" y="2979417"/>
              <a:ext cx="72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C072A333-11E8-5C08-7DD0-65A33E23C54B}"/>
                </a:ext>
              </a:extLst>
            </p:cNvPr>
            <p:cNvSpPr txBox="1"/>
            <p:nvPr/>
          </p:nvSpPr>
          <p:spPr>
            <a:xfrm>
              <a:off x="3351657" y="2702418"/>
              <a:ext cx="918829" cy="276999"/>
            </a:xfrm>
            <a:prstGeom prst="rect">
              <a:avLst/>
            </a:prstGeom>
            <a:noFill/>
          </p:spPr>
          <p:txBody>
            <a:bodyPr wrap="square" rtlCol="0">
              <a:spAutoFit/>
            </a:bodyPr>
            <a:lstStyle/>
            <a:p>
              <a:pPr algn="ctr"/>
              <a:r>
                <a:rPr lang="en-US" altLang="zh-CN" sz="1200" b="1" dirty="0"/>
                <a:t>Testing</a:t>
              </a:r>
              <a:endParaRPr lang="zh-CN" altLang="en-US" sz="1200" b="1" dirty="0"/>
            </a:p>
          </p:txBody>
        </p:sp>
        <p:cxnSp>
          <p:nvCxnSpPr>
            <p:cNvPr id="21" name="直接箭头连接符 20">
              <a:extLst>
                <a:ext uri="{FF2B5EF4-FFF2-40B4-BE49-F238E27FC236}">
                  <a16:creationId xmlns:a16="http://schemas.microsoft.com/office/drawing/2014/main" id="{EF589A57-D77E-53C1-3A44-E52A0335C8D9}"/>
                </a:ext>
              </a:extLst>
            </p:cNvPr>
            <p:cNvCxnSpPr>
              <a:cxnSpLocks/>
            </p:cNvCxnSpPr>
            <p:nvPr/>
          </p:nvCxnSpPr>
          <p:spPr>
            <a:xfrm>
              <a:off x="1591200" y="4194503"/>
              <a:ext cx="72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44607DDB-1B64-773B-C674-88805ACBFC36}"/>
                </a:ext>
              </a:extLst>
            </p:cNvPr>
            <p:cNvSpPr txBox="1"/>
            <p:nvPr/>
          </p:nvSpPr>
          <p:spPr>
            <a:xfrm>
              <a:off x="1461600" y="3917504"/>
              <a:ext cx="918829" cy="276999"/>
            </a:xfrm>
            <a:prstGeom prst="rect">
              <a:avLst/>
            </a:prstGeom>
            <a:noFill/>
          </p:spPr>
          <p:txBody>
            <a:bodyPr wrap="square" rtlCol="0">
              <a:spAutoFit/>
            </a:bodyPr>
            <a:lstStyle/>
            <a:p>
              <a:pPr algn="ctr"/>
              <a:r>
                <a:rPr lang="en-US" altLang="zh-CN" sz="1200" b="1" dirty="0"/>
                <a:t>Training</a:t>
              </a:r>
              <a:endParaRPr lang="zh-CN" altLang="en-US" sz="1200" b="1" dirty="0"/>
            </a:p>
          </p:txBody>
        </p:sp>
        <p:pic>
          <p:nvPicPr>
            <p:cNvPr id="23" name="图片 22">
              <a:extLst>
                <a:ext uri="{FF2B5EF4-FFF2-40B4-BE49-F238E27FC236}">
                  <a16:creationId xmlns:a16="http://schemas.microsoft.com/office/drawing/2014/main" id="{1358E8D5-2136-2BAD-9E20-331FF639567A}"/>
                </a:ext>
              </a:extLst>
            </p:cNvPr>
            <p:cNvPicPr>
              <a:picLocks noChangeAspect="1"/>
            </p:cNvPicPr>
            <p:nvPr/>
          </p:nvPicPr>
          <p:blipFill>
            <a:blip r:embed="rId3"/>
            <a:stretch>
              <a:fillRect/>
            </a:stretch>
          </p:blipFill>
          <p:spPr>
            <a:xfrm>
              <a:off x="2380429" y="3696289"/>
              <a:ext cx="996428" cy="996428"/>
            </a:xfrm>
            <a:prstGeom prst="rect">
              <a:avLst/>
            </a:prstGeom>
          </p:spPr>
        </p:pic>
        <p:cxnSp>
          <p:nvCxnSpPr>
            <p:cNvPr id="24" name="直接箭头连接符 23">
              <a:extLst>
                <a:ext uri="{FF2B5EF4-FFF2-40B4-BE49-F238E27FC236}">
                  <a16:creationId xmlns:a16="http://schemas.microsoft.com/office/drawing/2014/main" id="{A1BE79CB-CF00-1CFE-F963-14C3F212589B}"/>
                </a:ext>
              </a:extLst>
            </p:cNvPr>
            <p:cNvCxnSpPr>
              <a:cxnSpLocks/>
            </p:cNvCxnSpPr>
            <p:nvPr/>
          </p:nvCxnSpPr>
          <p:spPr>
            <a:xfrm>
              <a:off x="3488457" y="4194503"/>
              <a:ext cx="72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E1531338-D880-5917-951B-7B30BB7FA8EB}"/>
                </a:ext>
              </a:extLst>
            </p:cNvPr>
            <p:cNvSpPr txBox="1"/>
            <p:nvPr/>
          </p:nvSpPr>
          <p:spPr>
            <a:xfrm>
              <a:off x="3389042" y="3886564"/>
              <a:ext cx="918829" cy="276999"/>
            </a:xfrm>
            <a:prstGeom prst="rect">
              <a:avLst/>
            </a:prstGeom>
            <a:noFill/>
          </p:spPr>
          <p:txBody>
            <a:bodyPr wrap="square" rtlCol="0">
              <a:spAutoFit/>
            </a:bodyPr>
            <a:lstStyle/>
            <a:p>
              <a:pPr algn="ctr"/>
              <a:r>
                <a:rPr lang="en-US" altLang="zh-CN" sz="1200" b="1" dirty="0"/>
                <a:t>Testing</a:t>
              </a:r>
              <a:endParaRPr lang="zh-CN" altLang="en-US" sz="1200" b="1" dirty="0"/>
            </a:p>
          </p:txBody>
        </p:sp>
        <p:sp>
          <p:nvSpPr>
            <p:cNvPr id="26" name="文本框 25">
              <a:extLst>
                <a:ext uri="{FF2B5EF4-FFF2-40B4-BE49-F238E27FC236}">
                  <a16:creationId xmlns:a16="http://schemas.microsoft.com/office/drawing/2014/main" id="{CCCEABBE-D8A8-18A0-66EF-79FF4547D168}"/>
                </a:ext>
              </a:extLst>
            </p:cNvPr>
            <p:cNvSpPr txBox="1"/>
            <p:nvPr/>
          </p:nvSpPr>
          <p:spPr>
            <a:xfrm>
              <a:off x="4201257" y="2643413"/>
              <a:ext cx="539114" cy="584775"/>
            </a:xfrm>
            <a:prstGeom prst="rect">
              <a:avLst/>
            </a:prstGeom>
            <a:noFill/>
          </p:spPr>
          <p:txBody>
            <a:bodyPr wrap="square" rtlCol="0">
              <a:spAutoFit/>
            </a:bodyPr>
            <a:lstStyle/>
            <a:p>
              <a:pPr algn="ctr"/>
              <a:r>
                <a:rPr lang="zh-CN" altLang="en-US" sz="3200" b="1" dirty="0">
                  <a:solidFill>
                    <a:srgbClr val="00B050"/>
                  </a:solidFill>
                </a:rPr>
                <a:t>√</a:t>
              </a:r>
            </a:p>
          </p:txBody>
        </p:sp>
        <p:sp>
          <p:nvSpPr>
            <p:cNvPr id="27" name="文本框 26">
              <a:extLst>
                <a:ext uri="{FF2B5EF4-FFF2-40B4-BE49-F238E27FC236}">
                  <a16:creationId xmlns:a16="http://schemas.microsoft.com/office/drawing/2014/main" id="{9532AACF-5AFE-BFE9-2F7E-1A8E11D5FA04}"/>
                </a:ext>
              </a:extLst>
            </p:cNvPr>
            <p:cNvSpPr txBox="1"/>
            <p:nvPr/>
          </p:nvSpPr>
          <p:spPr>
            <a:xfrm>
              <a:off x="4270486" y="3862364"/>
              <a:ext cx="539114" cy="584775"/>
            </a:xfrm>
            <a:prstGeom prst="rect">
              <a:avLst/>
            </a:prstGeom>
            <a:noFill/>
          </p:spPr>
          <p:txBody>
            <a:bodyPr wrap="square" rtlCol="0">
              <a:spAutoFit/>
            </a:bodyPr>
            <a:lstStyle/>
            <a:p>
              <a:pPr algn="ctr"/>
              <a:r>
                <a:rPr lang="zh-CN" altLang="en-US" sz="3200" b="1" dirty="0">
                  <a:solidFill>
                    <a:srgbClr val="00B050"/>
                  </a:solidFill>
                </a:rPr>
                <a:t>√</a:t>
              </a:r>
            </a:p>
          </p:txBody>
        </p:sp>
      </p:grpSp>
      <p:sp>
        <p:nvSpPr>
          <p:cNvPr id="29" name="文本框 28">
            <a:extLst>
              <a:ext uri="{FF2B5EF4-FFF2-40B4-BE49-F238E27FC236}">
                <a16:creationId xmlns:a16="http://schemas.microsoft.com/office/drawing/2014/main" id="{C09FBA57-2FE0-50C1-5590-D32DE66E5E3B}"/>
              </a:ext>
            </a:extLst>
          </p:cNvPr>
          <p:cNvSpPr txBox="1"/>
          <p:nvPr/>
        </p:nvSpPr>
        <p:spPr>
          <a:xfrm>
            <a:off x="297971" y="2043125"/>
            <a:ext cx="3654829" cy="276999"/>
          </a:xfrm>
          <a:prstGeom prst="rect">
            <a:avLst/>
          </a:prstGeom>
          <a:noFill/>
        </p:spPr>
        <p:txBody>
          <a:bodyPr wrap="square">
            <a:spAutoFit/>
          </a:bodyPr>
          <a:lstStyle/>
          <a:p>
            <a:pPr marL="285750" indent="-285750">
              <a:buFont typeface="Wingdings" panose="05000000000000000000" pitchFamily="2" charset="2"/>
              <a:buChar char="p"/>
            </a:pPr>
            <a:r>
              <a:rPr lang="en-US" altLang="zh-CN" sz="1200" b="1" dirty="0">
                <a:latin typeface="Times New Roman" panose="02020603050405020304" pitchFamily="18" charset="0"/>
                <a:cs typeface="Times New Roman" panose="02020603050405020304" pitchFamily="18" charset="0"/>
              </a:rPr>
              <a:t>within-patient case:</a:t>
            </a:r>
            <a:endParaRPr lang="zh-CN" altLang="en-US" sz="1200" b="1" dirty="0">
              <a:latin typeface="Times New Roman" panose="02020603050405020304" pitchFamily="18" charset="0"/>
              <a:cs typeface="Times New Roman" panose="02020603050405020304" pitchFamily="18" charset="0"/>
            </a:endParaRPr>
          </a:p>
        </p:txBody>
      </p:sp>
      <p:sp>
        <p:nvSpPr>
          <p:cNvPr id="31" name="文本框 30">
            <a:extLst>
              <a:ext uri="{FF2B5EF4-FFF2-40B4-BE49-F238E27FC236}">
                <a16:creationId xmlns:a16="http://schemas.microsoft.com/office/drawing/2014/main" id="{64189368-E735-C842-23F4-A709F4E08E63}"/>
              </a:ext>
            </a:extLst>
          </p:cNvPr>
          <p:cNvSpPr txBox="1"/>
          <p:nvPr/>
        </p:nvSpPr>
        <p:spPr>
          <a:xfrm>
            <a:off x="4744800" y="2043125"/>
            <a:ext cx="1710829" cy="276999"/>
          </a:xfrm>
          <a:prstGeom prst="rect">
            <a:avLst/>
          </a:prstGeom>
          <a:noFill/>
        </p:spPr>
        <p:txBody>
          <a:bodyPr wrap="square">
            <a:spAutoFit/>
          </a:bodyPr>
          <a:lstStyle/>
          <a:p>
            <a:pPr marL="285750" indent="-285750">
              <a:buFont typeface="Wingdings" panose="05000000000000000000" pitchFamily="2" charset="2"/>
              <a:buChar char="p"/>
            </a:pPr>
            <a:r>
              <a:rPr lang="en-US" altLang="zh-CN" sz="1200" b="1" dirty="0">
                <a:latin typeface="Times New Roman" panose="02020603050405020304" pitchFamily="18" charset="0"/>
                <a:cs typeface="Times New Roman" panose="02020603050405020304" pitchFamily="18" charset="0"/>
              </a:rPr>
              <a:t>cross-patient case:</a:t>
            </a:r>
            <a:endParaRPr lang="zh-CN" altLang="en-US" sz="1200" b="1" dirty="0">
              <a:latin typeface="Times New Roman" panose="02020603050405020304" pitchFamily="18" charset="0"/>
              <a:cs typeface="Times New Roman" panose="02020603050405020304" pitchFamily="18" charset="0"/>
            </a:endParaRPr>
          </a:p>
        </p:txBody>
      </p:sp>
      <p:grpSp>
        <p:nvGrpSpPr>
          <p:cNvPr id="117" name="组合 116">
            <a:extLst>
              <a:ext uri="{FF2B5EF4-FFF2-40B4-BE49-F238E27FC236}">
                <a16:creationId xmlns:a16="http://schemas.microsoft.com/office/drawing/2014/main" id="{B2712516-1632-F4BC-0813-1E3C2F139319}"/>
              </a:ext>
            </a:extLst>
          </p:cNvPr>
          <p:cNvGrpSpPr/>
          <p:nvPr/>
        </p:nvGrpSpPr>
        <p:grpSpPr>
          <a:xfrm>
            <a:off x="5157744" y="2469015"/>
            <a:ext cx="3394800" cy="2143788"/>
            <a:chOff x="5127286" y="2563690"/>
            <a:chExt cx="3394800" cy="2143788"/>
          </a:xfrm>
        </p:grpSpPr>
        <p:grpSp>
          <p:nvGrpSpPr>
            <p:cNvPr id="76" name="组合 75">
              <a:extLst>
                <a:ext uri="{FF2B5EF4-FFF2-40B4-BE49-F238E27FC236}">
                  <a16:creationId xmlns:a16="http://schemas.microsoft.com/office/drawing/2014/main" id="{67B7E5FF-21DF-259E-C025-13F81AF428D6}"/>
                </a:ext>
              </a:extLst>
            </p:cNvPr>
            <p:cNvGrpSpPr/>
            <p:nvPr/>
          </p:nvGrpSpPr>
          <p:grpSpPr>
            <a:xfrm>
              <a:off x="5127286" y="2571750"/>
              <a:ext cx="309600" cy="864000"/>
              <a:chOff x="1239600" y="2682686"/>
              <a:chExt cx="309600" cy="864000"/>
            </a:xfrm>
          </p:grpSpPr>
          <p:sp>
            <p:nvSpPr>
              <p:cNvPr id="77" name="椭圆 76">
                <a:extLst>
                  <a:ext uri="{FF2B5EF4-FFF2-40B4-BE49-F238E27FC236}">
                    <a16:creationId xmlns:a16="http://schemas.microsoft.com/office/drawing/2014/main" id="{FFA12289-51A3-4E39-8371-0383A2FE639F}"/>
                  </a:ext>
                </a:extLst>
              </p:cNvPr>
              <p:cNvSpPr/>
              <p:nvPr/>
            </p:nvSpPr>
            <p:spPr>
              <a:xfrm>
                <a:off x="1239600" y="2682686"/>
                <a:ext cx="309600" cy="309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圆角 77">
                <a:extLst>
                  <a:ext uri="{FF2B5EF4-FFF2-40B4-BE49-F238E27FC236}">
                    <a16:creationId xmlns:a16="http://schemas.microsoft.com/office/drawing/2014/main" id="{F7C98901-CDC2-203F-16D7-D8C4ADE724BE}"/>
                  </a:ext>
                </a:extLst>
              </p:cNvPr>
              <p:cNvSpPr/>
              <p:nvPr/>
            </p:nvSpPr>
            <p:spPr>
              <a:xfrm>
                <a:off x="1239600" y="3012536"/>
                <a:ext cx="309600" cy="5341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A</a:t>
                </a:r>
                <a:endParaRPr lang="zh-CN" altLang="en-US" b="1" dirty="0">
                  <a:solidFill>
                    <a:schemeClr val="tx1"/>
                  </a:solidFill>
                </a:endParaRPr>
              </a:p>
            </p:txBody>
          </p:sp>
        </p:grpSp>
        <p:grpSp>
          <p:nvGrpSpPr>
            <p:cNvPr id="83" name="组合 82">
              <a:extLst>
                <a:ext uri="{FF2B5EF4-FFF2-40B4-BE49-F238E27FC236}">
                  <a16:creationId xmlns:a16="http://schemas.microsoft.com/office/drawing/2014/main" id="{6E654E76-B379-EB73-74D1-AF81A168D6FB}"/>
                </a:ext>
              </a:extLst>
            </p:cNvPr>
            <p:cNvGrpSpPr/>
            <p:nvPr/>
          </p:nvGrpSpPr>
          <p:grpSpPr>
            <a:xfrm>
              <a:off x="5353314" y="2567080"/>
              <a:ext cx="309600" cy="864000"/>
              <a:chOff x="5205714" y="2610280"/>
              <a:chExt cx="309600" cy="864000"/>
            </a:xfrm>
          </p:grpSpPr>
          <p:sp>
            <p:nvSpPr>
              <p:cNvPr id="68" name="椭圆 67">
                <a:extLst>
                  <a:ext uri="{FF2B5EF4-FFF2-40B4-BE49-F238E27FC236}">
                    <a16:creationId xmlns:a16="http://schemas.microsoft.com/office/drawing/2014/main" id="{5362A95F-B930-A223-3AD6-1E7D8C0A7E2B}"/>
                  </a:ext>
                </a:extLst>
              </p:cNvPr>
              <p:cNvSpPr/>
              <p:nvPr/>
            </p:nvSpPr>
            <p:spPr>
              <a:xfrm>
                <a:off x="5205714" y="2610280"/>
                <a:ext cx="309600" cy="309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圆角 68">
                <a:extLst>
                  <a:ext uri="{FF2B5EF4-FFF2-40B4-BE49-F238E27FC236}">
                    <a16:creationId xmlns:a16="http://schemas.microsoft.com/office/drawing/2014/main" id="{537980CB-893D-39EF-8E17-10F5FDB2AE8D}"/>
                  </a:ext>
                </a:extLst>
              </p:cNvPr>
              <p:cNvSpPr/>
              <p:nvPr/>
            </p:nvSpPr>
            <p:spPr>
              <a:xfrm>
                <a:off x="5205714" y="2940130"/>
                <a:ext cx="309600" cy="5341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B</a:t>
                </a:r>
                <a:endParaRPr lang="zh-CN" altLang="en-US" b="1" dirty="0">
                  <a:solidFill>
                    <a:schemeClr val="tx1"/>
                  </a:solidFill>
                </a:endParaRPr>
              </a:p>
            </p:txBody>
          </p:sp>
        </p:grpSp>
        <p:grpSp>
          <p:nvGrpSpPr>
            <p:cNvPr id="70" name="组合 69">
              <a:extLst>
                <a:ext uri="{FF2B5EF4-FFF2-40B4-BE49-F238E27FC236}">
                  <a16:creationId xmlns:a16="http://schemas.microsoft.com/office/drawing/2014/main" id="{07229A4D-1A6F-39B7-1AD1-435808D7998B}"/>
                </a:ext>
              </a:extLst>
            </p:cNvPr>
            <p:cNvGrpSpPr/>
            <p:nvPr/>
          </p:nvGrpSpPr>
          <p:grpSpPr>
            <a:xfrm>
              <a:off x="5595229" y="2573938"/>
              <a:ext cx="309600" cy="864000"/>
              <a:chOff x="1239600" y="2682686"/>
              <a:chExt cx="309600" cy="864000"/>
            </a:xfrm>
          </p:grpSpPr>
          <p:sp>
            <p:nvSpPr>
              <p:cNvPr id="66" name="椭圆 65">
                <a:extLst>
                  <a:ext uri="{FF2B5EF4-FFF2-40B4-BE49-F238E27FC236}">
                    <a16:creationId xmlns:a16="http://schemas.microsoft.com/office/drawing/2014/main" id="{25DA2F9A-7526-0F41-B2F2-DAEC6354553A}"/>
                  </a:ext>
                </a:extLst>
              </p:cNvPr>
              <p:cNvSpPr/>
              <p:nvPr/>
            </p:nvSpPr>
            <p:spPr>
              <a:xfrm>
                <a:off x="1239600" y="2682686"/>
                <a:ext cx="309600" cy="309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圆角 66">
                <a:extLst>
                  <a:ext uri="{FF2B5EF4-FFF2-40B4-BE49-F238E27FC236}">
                    <a16:creationId xmlns:a16="http://schemas.microsoft.com/office/drawing/2014/main" id="{0F50A715-AF81-B767-F45A-5B502F500228}"/>
                  </a:ext>
                </a:extLst>
              </p:cNvPr>
              <p:cNvSpPr/>
              <p:nvPr/>
            </p:nvSpPr>
            <p:spPr>
              <a:xfrm>
                <a:off x="1239600" y="3012536"/>
                <a:ext cx="309600" cy="5341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C</a:t>
                </a:r>
                <a:endParaRPr lang="zh-CN" altLang="en-US" b="1" dirty="0">
                  <a:solidFill>
                    <a:schemeClr val="tx1"/>
                  </a:solidFill>
                </a:endParaRPr>
              </a:p>
            </p:txBody>
          </p:sp>
        </p:grpSp>
        <p:grpSp>
          <p:nvGrpSpPr>
            <p:cNvPr id="84" name="组合 83">
              <a:extLst>
                <a:ext uri="{FF2B5EF4-FFF2-40B4-BE49-F238E27FC236}">
                  <a16:creationId xmlns:a16="http://schemas.microsoft.com/office/drawing/2014/main" id="{CC873F8E-902B-1B3C-9B10-6DF3F46D5D7C}"/>
                </a:ext>
              </a:extLst>
            </p:cNvPr>
            <p:cNvGrpSpPr/>
            <p:nvPr/>
          </p:nvGrpSpPr>
          <p:grpSpPr>
            <a:xfrm>
              <a:off x="6235144" y="2567080"/>
              <a:ext cx="309600" cy="864000"/>
              <a:chOff x="1239600" y="2682686"/>
              <a:chExt cx="309600" cy="864000"/>
            </a:xfrm>
          </p:grpSpPr>
          <p:sp>
            <p:nvSpPr>
              <p:cNvPr id="85" name="椭圆 84">
                <a:extLst>
                  <a:ext uri="{FF2B5EF4-FFF2-40B4-BE49-F238E27FC236}">
                    <a16:creationId xmlns:a16="http://schemas.microsoft.com/office/drawing/2014/main" id="{C79A8192-BFF5-6201-C22E-59ECB46883B1}"/>
                  </a:ext>
                </a:extLst>
              </p:cNvPr>
              <p:cNvSpPr/>
              <p:nvPr/>
            </p:nvSpPr>
            <p:spPr>
              <a:xfrm>
                <a:off x="1239600" y="2682686"/>
                <a:ext cx="309600" cy="309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圆角 85">
                <a:extLst>
                  <a:ext uri="{FF2B5EF4-FFF2-40B4-BE49-F238E27FC236}">
                    <a16:creationId xmlns:a16="http://schemas.microsoft.com/office/drawing/2014/main" id="{49395326-CA43-2859-DDEC-2D2390AB0AD4}"/>
                  </a:ext>
                </a:extLst>
              </p:cNvPr>
              <p:cNvSpPr/>
              <p:nvPr/>
            </p:nvSpPr>
            <p:spPr>
              <a:xfrm>
                <a:off x="1239600" y="3012536"/>
                <a:ext cx="309600" cy="5341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G</a:t>
                </a:r>
                <a:endParaRPr lang="zh-CN" altLang="en-US" b="1" dirty="0">
                  <a:solidFill>
                    <a:schemeClr val="tx1"/>
                  </a:solidFill>
                </a:endParaRPr>
              </a:p>
            </p:txBody>
          </p:sp>
        </p:grpSp>
        <p:sp>
          <p:nvSpPr>
            <p:cNvPr id="88" name="文本框 87">
              <a:extLst>
                <a:ext uri="{FF2B5EF4-FFF2-40B4-BE49-F238E27FC236}">
                  <a16:creationId xmlns:a16="http://schemas.microsoft.com/office/drawing/2014/main" id="{684B860E-3F08-ED0F-F00F-6695F5192D19}"/>
                </a:ext>
              </a:extLst>
            </p:cNvPr>
            <p:cNvSpPr txBox="1"/>
            <p:nvPr/>
          </p:nvSpPr>
          <p:spPr>
            <a:xfrm>
              <a:off x="5353314" y="3489808"/>
              <a:ext cx="1160029" cy="276999"/>
            </a:xfrm>
            <a:prstGeom prst="rect">
              <a:avLst/>
            </a:prstGeom>
            <a:noFill/>
          </p:spPr>
          <p:txBody>
            <a:bodyPr wrap="square" rtlCol="0">
              <a:spAutoFit/>
            </a:bodyPr>
            <a:lstStyle/>
            <a:p>
              <a:pPr algn="ctr"/>
              <a:r>
                <a:rPr lang="en-US" altLang="zh-CN" sz="1200" b="1" dirty="0"/>
                <a:t>EEG data</a:t>
              </a:r>
              <a:endParaRPr lang="zh-CN" altLang="en-US" sz="1200" b="1" dirty="0"/>
            </a:p>
          </p:txBody>
        </p:sp>
        <p:sp>
          <p:nvSpPr>
            <p:cNvPr id="89" name="文本框 88">
              <a:extLst>
                <a:ext uri="{FF2B5EF4-FFF2-40B4-BE49-F238E27FC236}">
                  <a16:creationId xmlns:a16="http://schemas.microsoft.com/office/drawing/2014/main" id="{8258F746-F565-9C15-4DD3-A40D5FC6C5B0}"/>
                </a:ext>
              </a:extLst>
            </p:cNvPr>
            <p:cNvSpPr txBox="1"/>
            <p:nvPr/>
          </p:nvSpPr>
          <p:spPr>
            <a:xfrm>
              <a:off x="5508114" y="2956747"/>
              <a:ext cx="1160029" cy="276999"/>
            </a:xfrm>
            <a:prstGeom prst="rect">
              <a:avLst/>
            </a:prstGeom>
            <a:noFill/>
          </p:spPr>
          <p:txBody>
            <a:bodyPr wrap="square" rtlCol="0">
              <a:spAutoFit/>
            </a:bodyPr>
            <a:lstStyle/>
            <a:p>
              <a:pPr algn="ctr"/>
              <a:r>
                <a:rPr lang="en-US" altLang="zh-CN" sz="1200" b="1" dirty="0"/>
                <a:t>…</a:t>
              </a:r>
              <a:endParaRPr lang="zh-CN" altLang="en-US" sz="1200" b="1" dirty="0"/>
            </a:p>
          </p:txBody>
        </p:sp>
        <p:cxnSp>
          <p:nvCxnSpPr>
            <p:cNvPr id="90" name="直接箭头连接符 89">
              <a:extLst>
                <a:ext uri="{FF2B5EF4-FFF2-40B4-BE49-F238E27FC236}">
                  <a16:creationId xmlns:a16="http://schemas.microsoft.com/office/drawing/2014/main" id="{4C80E2FF-C317-4F0E-9104-2971EBB01061}"/>
                </a:ext>
              </a:extLst>
            </p:cNvPr>
            <p:cNvCxnSpPr>
              <a:cxnSpLocks/>
            </p:cNvCxnSpPr>
            <p:nvPr/>
          </p:nvCxnSpPr>
          <p:spPr>
            <a:xfrm>
              <a:off x="6736429" y="3061904"/>
              <a:ext cx="72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1" name="文本框 90">
              <a:extLst>
                <a:ext uri="{FF2B5EF4-FFF2-40B4-BE49-F238E27FC236}">
                  <a16:creationId xmlns:a16="http://schemas.microsoft.com/office/drawing/2014/main" id="{8FB7C8C0-425E-3BCB-999F-013D4D11BF1E}"/>
                </a:ext>
              </a:extLst>
            </p:cNvPr>
            <p:cNvSpPr txBox="1"/>
            <p:nvPr/>
          </p:nvSpPr>
          <p:spPr>
            <a:xfrm>
              <a:off x="6606829" y="2784905"/>
              <a:ext cx="918829" cy="276999"/>
            </a:xfrm>
            <a:prstGeom prst="rect">
              <a:avLst/>
            </a:prstGeom>
            <a:noFill/>
          </p:spPr>
          <p:txBody>
            <a:bodyPr wrap="square" rtlCol="0">
              <a:spAutoFit/>
            </a:bodyPr>
            <a:lstStyle/>
            <a:p>
              <a:pPr algn="ctr"/>
              <a:r>
                <a:rPr lang="en-US" altLang="zh-CN" sz="1200" b="1" dirty="0"/>
                <a:t>Training</a:t>
              </a:r>
              <a:endParaRPr lang="zh-CN" altLang="en-US" sz="1200" b="1" dirty="0"/>
            </a:p>
          </p:txBody>
        </p:sp>
        <p:pic>
          <p:nvPicPr>
            <p:cNvPr id="92" name="图片 91">
              <a:extLst>
                <a:ext uri="{FF2B5EF4-FFF2-40B4-BE49-F238E27FC236}">
                  <a16:creationId xmlns:a16="http://schemas.microsoft.com/office/drawing/2014/main" id="{3CB456A5-91CB-9C9C-E6AC-58E149EFC355}"/>
                </a:ext>
              </a:extLst>
            </p:cNvPr>
            <p:cNvPicPr>
              <a:picLocks noChangeAspect="1"/>
            </p:cNvPicPr>
            <p:nvPr/>
          </p:nvPicPr>
          <p:blipFill>
            <a:blip r:embed="rId3"/>
            <a:stretch>
              <a:fillRect/>
            </a:stretch>
          </p:blipFill>
          <p:spPr>
            <a:xfrm>
              <a:off x="7525658" y="2563690"/>
              <a:ext cx="996428" cy="996428"/>
            </a:xfrm>
            <a:prstGeom prst="rect">
              <a:avLst/>
            </a:prstGeom>
          </p:spPr>
        </p:pic>
        <p:sp>
          <p:nvSpPr>
            <p:cNvPr id="102" name="椭圆 101">
              <a:extLst>
                <a:ext uri="{FF2B5EF4-FFF2-40B4-BE49-F238E27FC236}">
                  <a16:creationId xmlns:a16="http://schemas.microsoft.com/office/drawing/2014/main" id="{E4C331E0-B720-FE1F-A234-8D5EE0194332}"/>
                </a:ext>
              </a:extLst>
            </p:cNvPr>
            <p:cNvSpPr/>
            <p:nvPr/>
          </p:nvSpPr>
          <p:spPr>
            <a:xfrm>
              <a:off x="6199973" y="3818166"/>
              <a:ext cx="309600" cy="309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矩形: 圆角 102">
              <a:extLst>
                <a:ext uri="{FF2B5EF4-FFF2-40B4-BE49-F238E27FC236}">
                  <a16:creationId xmlns:a16="http://schemas.microsoft.com/office/drawing/2014/main" id="{936C26E4-C330-F347-23B0-A0CAEA10C4FB}"/>
                </a:ext>
              </a:extLst>
            </p:cNvPr>
            <p:cNvSpPr/>
            <p:nvPr/>
          </p:nvSpPr>
          <p:spPr>
            <a:xfrm>
              <a:off x="6199973" y="4148016"/>
              <a:ext cx="309600" cy="5341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H</a:t>
              </a:r>
              <a:endParaRPr lang="zh-CN" altLang="en-US" b="1" dirty="0">
                <a:solidFill>
                  <a:schemeClr val="tx1"/>
                </a:solidFill>
              </a:endParaRPr>
            </a:p>
          </p:txBody>
        </p:sp>
        <p:sp>
          <p:nvSpPr>
            <p:cNvPr id="104" name="文本框 103">
              <a:extLst>
                <a:ext uri="{FF2B5EF4-FFF2-40B4-BE49-F238E27FC236}">
                  <a16:creationId xmlns:a16="http://schemas.microsoft.com/office/drawing/2014/main" id="{95888AC9-22C8-D8A7-980A-C8312BCB2815}"/>
                </a:ext>
              </a:extLst>
            </p:cNvPr>
            <p:cNvSpPr txBox="1"/>
            <p:nvPr/>
          </p:nvSpPr>
          <p:spPr>
            <a:xfrm>
              <a:off x="5583544" y="4148016"/>
              <a:ext cx="651600" cy="461665"/>
            </a:xfrm>
            <a:prstGeom prst="rect">
              <a:avLst/>
            </a:prstGeom>
            <a:noFill/>
          </p:spPr>
          <p:txBody>
            <a:bodyPr wrap="square" rtlCol="0">
              <a:spAutoFit/>
            </a:bodyPr>
            <a:lstStyle/>
            <a:p>
              <a:pPr algn="ctr"/>
              <a:r>
                <a:rPr lang="en-US" altLang="zh-CN" sz="1200" b="1" dirty="0"/>
                <a:t>EEG data</a:t>
              </a:r>
              <a:endParaRPr lang="zh-CN" altLang="en-US" sz="1200" b="1" dirty="0"/>
            </a:p>
          </p:txBody>
        </p:sp>
        <p:cxnSp>
          <p:nvCxnSpPr>
            <p:cNvPr id="108" name="直接箭头连接符 107">
              <a:extLst>
                <a:ext uri="{FF2B5EF4-FFF2-40B4-BE49-F238E27FC236}">
                  <a16:creationId xmlns:a16="http://schemas.microsoft.com/office/drawing/2014/main" id="{92AA3E4D-EA47-3D2F-D78B-824A94A5DF05}"/>
                </a:ext>
              </a:extLst>
            </p:cNvPr>
            <p:cNvCxnSpPr>
              <a:cxnSpLocks/>
            </p:cNvCxnSpPr>
            <p:nvPr/>
          </p:nvCxnSpPr>
          <p:spPr>
            <a:xfrm flipH="1">
              <a:off x="6736429" y="3599508"/>
              <a:ext cx="1159200" cy="7168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1" name="文本框 110">
              <a:extLst>
                <a:ext uri="{FF2B5EF4-FFF2-40B4-BE49-F238E27FC236}">
                  <a16:creationId xmlns:a16="http://schemas.microsoft.com/office/drawing/2014/main" id="{102A1EFF-925E-118F-10A3-36321293C017}"/>
                </a:ext>
              </a:extLst>
            </p:cNvPr>
            <p:cNvSpPr txBox="1"/>
            <p:nvPr/>
          </p:nvSpPr>
          <p:spPr>
            <a:xfrm rot="19688820">
              <a:off x="6824757" y="3649562"/>
              <a:ext cx="918829" cy="276999"/>
            </a:xfrm>
            <a:prstGeom prst="rect">
              <a:avLst/>
            </a:prstGeom>
            <a:noFill/>
          </p:spPr>
          <p:txBody>
            <a:bodyPr wrap="square" rtlCol="0">
              <a:spAutoFit/>
            </a:bodyPr>
            <a:lstStyle/>
            <a:p>
              <a:pPr algn="ctr"/>
              <a:r>
                <a:rPr lang="en-US" altLang="zh-CN" sz="1200" b="1" dirty="0"/>
                <a:t>Testing</a:t>
              </a:r>
              <a:endParaRPr lang="zh-CN" altLang="en-US" sz="1200" b="1" dirty="0"/>
            </a:p>
          </p:txBody>
        </p:sp>
        <p:cxnSp>
          <p:nvCxnSpPr>
            <p:cNvPr id="114" name="直接箭头连接符 113">
              <a:extLst>
                <a:ext uri="{FF2B5EF4-FFF2-40B4-BE49-F238E27FC236}">
                  <a16:creationId xmlns:a16="http://schemas.microsoft.com/office/drawing/2014/main" id="{A9D71847-DB08-A969-039C-BD83133FDEEE}"/>
                </a:ext>
              </a:extLst>
            </p:cNvPr>
            <p:cNvCxnSpPr>
              <a:cxnSpLocks/>
            </p:cNvCxnSpPr>
            <p:nvPr/>
          </p:nvCxnSpPr>
          <p:spPr>
            <a:xfrm>
              <a:off x="6820850" y="4401104"/>
              <a:ext cx="72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5" name="文本框 114">
              <a:extLst>
                <a:ext uri="{FF2B5EF4-FFF2-40B4-BE49-F238E27FC236}">
                  <a16:creationId xmlns:a16="http://schemas.microsoft.com/office/drawing/2014/main" id="{CB3318C7-E59D-A247-5E40-CF2647D64793}"/>
                </a:ext>
              </a:extLst>
            </p:cNvPr>
            <p:cNvSpPr txBox="1"/>
            <p:nvPr/>
          </p:nvSpPr>
          <p:spPr>
            <a:xfrm>
              <a:off x="7680512" y="4122703"/>
              <a:ext cx="539114" cy="584775"/>
            </a:xfrm>
            <a:prstGeom prst="rect">
              <a:avLst/>
            </a:prstGeom>
            <a:noFill/>
          </p:spPr>
          <p:txBody>
            <a:bodyPr wrap="square" rtlCol="0">
              <a:spAutoFit/>
            </a:bodyPr>
            <a:lstStyle/>
            <a:p>
              <a:pPr algn="ctr"/>
              <a:r>
                <a:rPr lang="zh-CN" altLang="en-US" sz="3200" b="1" dirty="0">
                  <a:solidFill>
                    <a:srgbClr val="00B050"/>
                  </a:solidFill>
                </a:rPr>
                <a:t>√</a:t>
              </a:r>
            </a:p>
          </p:txBody>
        </p:sp>
      </p:grpSp>
    </p:spTree>
    <p:extLst>
      <p:ext uri="{BB962C8B-B14F-4D97-AF65-F5344CB8AC3E}">
        <p14:creationId xmlns:p14="http://schemas.microsoft.com/office/powerpoint/2010/main" val="3159716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80" name="Google Shape;8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ltLang="zh-CN"/>
              <a:t>4</a:t>
            </a:fld>
            <a:endParaRPr/>
          </a:p>
        </p:txBody>
      </p:sp>
      <p:sp>
        <p:nvSpPr>
          <p:cNvPr id="87" name="文本框 86">
            <a:extLst>
              <a:ext uri="{FF2B5EF4-FFF2-40B4-BE49-F238E27FC236}">
                <a16:creationId xmlns:a16="http://schemas.microsoft.com/office/drawing/2014/main" id="{C95A4DE4-53F1-C78D-0B59-210319FF4D3B}"/>
              </a:ext>
            </a:extLst>
          </p:cNvPr>
          <p:cNvSpPr txBox="1"/>
          <p:nvPr/>
        </p:nvSpPr>
        <p:spPr>
          <a:xfrm>
            <a:off x="297971" y="953702"/>
            <a:ext cx="8393953" cy="376834"/>
          </a:xfrm>
          <a:prstGeom prst="rect">
            <a:avLst/>
          </a:prstGeom>
          <a:noFill/>
        </p:spPr>
        <p:txBody>
          <a:bodyPr wrap="square" rtlCol="0">
            <a:spAutoFit/>
          </a:bodyPr>
          <a:lstStyle/>
          <a:p>
            <a:pPr marL="171450" indent="-171450" algn="just">
              <a:lnSpc>
                <a:spcPct val="150000"/>
              </a:lnSpc>
              <a:buFont typeface="Wingdings" panose="05000000000000000000" pitchFamily="2" charset="2"/>
              <a:buChar char="n"/>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Machine learning based MI-EEG classification methods  </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图片 3">
            <a:extLst>
              <a:ext uri="{FF2B5EF4-FFF2-40B4-BE49-F238E27FC236}">
                <a16:creationId xmlns:a16="http://schemas.microsoft.com/office/drawing/2014/main" id="{7A9754E9-5318-6844-92E4-C76008C03A67}"/>
              </a:ext>
            </a:extLst>
          </p:cNvPr>
          <p:cNvPicPr>
            <a:picLocks noChangeAspect="1"/>
          </p:cNvPicPr>
          <p:nvPr/>
        </p:nvPicPr>
        <p:blipFill>
          <a:blip r:embed="rId3"/>
          <a:stretch>
            <a:fillRect/>
          </a:stretch>
        </p:blipFill>
        <p:spPr>
          <a:xfrm>
            <a:off x="516876" y="1580589"/>
            <a:ext cx="4609410" cy="2269726"/>
          </a:xfrm>
          <a:prstGeom prst="rect">
            <a:avLst/>
          </a:prstGeom>
        </p:spPr>
      </p:pic>
      <p:pic>
        <p:nvPicPr>
          <p:cNvPr id="11" name="图片 10">
            <a:extLst>
              <a:ext uri="{FF2B5EF4-FFF2-40B4-BE49-F238E27FC236}">
                <a16:creationId xmlns:a16="http://schemas.microsoft.com/office/drawing/2014/main" id="{DC3053CD-BF97-49E3-F5E8-1B7B6C42EE09}"/>
              </a:ext>
            </a:extLst>
          </p:cNvPr>
          <p:cNvPicPr>
            <a:picLocks noChangeAspect="1"/>
          </p:cNvPicPr>
          <p:nvPr/>
        </p:nvPicPr>
        <p:blipFill>
          <a:blip r:embed="rId4"/>
          <a:stretch>
            <a:fillRect/>
          </a:stretch>
        </p:blipFill>
        <p:spPr>
          <a:xfrm>
            <a:off x="5411514" y="1815385"/>
            <a:ext cx="3158010" cy="2639032"/>
          </a:xfrm>
          <a:prstGeom prst="rect">
            <a:avLst/>
          </a:prstGeom>
        </p:spPr>
      </p:pic>
      <p:sp>
        <p:nvSpPr>
          <p:cNvPr id="17" name="文本框 16">
            <a:extLst>
              <a:ext uri="{FF2B5EF4-FFF2-40B4-BE49-F238E27FC236}">
                <a16:creationId xmlns:a16="http://schemas.microsoft.com/office/drawing/2014/main" id="{22D80246-EDAF-A682-F421-CC98CFC897A1}"/>
              </a:ext>
            </a:extLst>
          </p:cNvPr>
          <p:cNvSpPr txBox="1"/>
          <p:nvPr/>
        </p:nvSpPr>
        <p:spPr>
          <a:xfrm>
            <a:off x="5719848" y="4591907"/>
            <a:ext cx="2972076" cy="400110"/>
          </a:xfrm>
          <a:prstGeom prst="rect">
            <a:avLst/>
          </a:prstGeom>
          <a:noFill/>
        </p:spPr>
        <p:txBody>
          <a:bodyPr wrap="square">
            <a:spAutoFit/>
          </a:bodyPr>
          <a:lstStyle/>
          <a:p>
            <a:r>
              <a:rPr lang="en-US" altLang="zh-CN" sz="1000" dirty="0">
                <a:latin typeface="Times New Roman" panose="02020603050405020304" pitchFamily="18" charset="0"/>
                <a:cs typeface="Times New Roman" panose="02020603050405020304" pitchFamily="18" charset="0"/>
              </a:rPr>
              <a:t>[2] Thomas K P, Guan C, et al. </a:t>
            </a:r>
            <a:r>
              <a:rPr lang="en-US" altLang="zh-CN" sz="1000" i="1" dirty="0">
                <a:latin typeface="Times New Roman" panose="02020603050405020304" pitchFamily="18" charset="0"/>
                <a:cs typeface="Times New Roman" panose="02020603050405020304" pitchFamily="18" charset="0"/>
              </a:rPr>
              <a:t>IEEE International Symposium on Circuits and Systems</a:t>
            </a:r>
            <a:r>
              <a:rPr lang="en-US" altLang="zh-CN" sz="1000" dirty="0">
                <a:latin typeface="Times New Roman" panose="02020603050405020304" pitchFamily="18" charset="0"/>
                <a:cs typeface="Times New Roman" panose="02020603050405020304" pitchFamily="18" charset="0"/>
              </a:rPr>
              <a:t>. 2009.</a:t>
            </a:r>
            <a:endParaRPr lang="zh-CN" altLang="en-US" sz="1000" dirty="0">
              <a:latin typeface="Times New Roman" panose="02020603050405020304" pitchFamily="18" charset="0"/>
              <a:cs typeface="Times New Roman" panose="02020603050405020304" pitchFamily="18" charset="0"/>
            </a:endParaRPr>
          </a:p>
        </p:txBody>
      </p:sp>
      <p:sp>
        <p:nvSpPr>
          <p:cNvPr id="28" name="文本框 27">
            <a:extLst>
              <a:ext uri="{FF2B5EF4-FFF2-40B4-BE49-F238E27FC236}">
                <a16:creationId xmlns:a16="http://schemas.microsoft.com/office/drawing/2014/main" id="{9CCA6951-A641-D4EB-EF8D-94477E37B4CF}"/>
              </a:ext>
            </a:extLst>
          </p:cNvPr>
          <p:cNvSpPr txBox="1"/>
          <p:nvPr/>
        </p:nvSpPr>
        <p:spPr>
          <a:xfrm>
            <a:off x="430362" y="4066687"/>
            <a:ext cx="4695924" cy="246221"/>
          </a:xfrm>
          <a:prstGeom prst="rect">
            <a:avLst/>
          </a:prstGeom>
          <a:noFill/>
        </p:spPr>
        <p:txBody>
          <a:bodyPr wrap="square">
            <a:spAutoFit/>
          </a:bodyPr>
          <a:lstStyle/>
          <a:p>
            <a:r>
              <a:rPr lang="en-US" altLang="zh-CN" sz="1000" dirty="0">
                <a:latin typeface="Times New Roman" panose="02020603050405020304" pitchFamily="18" charset="0"/>
                <a:cs typeface="Times New Roman" panose="02020603050405020304" pitchFamily="18" charset="0"/>
              </a:rPr>
              <a:t>[1] Ang K </a:t>
            </a:r>
            <a:r>
              <a:rPr lang="en-US" altLang="zh-CN" sz="1000" dirty="0" err="1">
                <a:latin typeface="Times New Roman" panose="02020603050405020304" pitchFamily="18" charset="0"/>
                <a:cs typeface="Times New Roman" panose="02020603050405020304" pitchFamily="18" charset="0"/>
              </a:rPr>
              <a:t>K</a:t>
            </a:r>
            <a:r>
              <a:rPr lang="en-US" altLang="zh-CN" sz="1000" dirty="0">
                <a:latin typeface="Times New Roman" panose="02020603050405020304" pitchFamily="18" charset="0"/>
                <a:cs typeface="Times New Roman" panose="02020603050405020304" pitchFamily="18" charset="0"/>
              </a:rPr>
              <a:t>, et al. </a:t>
            </a:r>
            <a:r>
              <a:rPr lang="en-US" altLang="zh-CN" sz="1000" i="1" dirty="0">
                <a:latin typeface="Times New Roman" panose="02020603050405020304" pitchFamily="18" charset="0"/>
                <a:cs typeface="Times New Roman" panose="02020603050405020304" pitchFamily="18" charset="0"/>
              </a:rPr>
              <a:t>IEEE International Joint Conference on Neural Networks</a:t>
            </a:r>
            <a:r>
              <a:rPr lang="en-US" altLang="zh-CN" sz="1000" dirty="0">
                <a:latin typeface="Times New Roman" panose="02020603050405020304" pitchFamily="18" charset="0"/>
                <a:cs typeface="Times New Roman" panose="02020603050405020304" pitchFamily="18" charset="0"/>
              </a:rPr>
              <a:t>. 2008.</a:t>
            </a:r>
            <a:endParaRPr lang="zh-CN" alt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8900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80" name="Google Shape;8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ltLang="zh-CN"/>
              <a:t>5</a:t>
            </a:fld>
            <a:endParaRPr/>
          </a:p>
        </p:txBody>
      </p:sp>
      <p:sp>
        <p:nvSpPr>
          <p:cNvPr id="87" name="文本框 86">
            <a:extLst>
              <a:ext uri="{FF2B5EF4-FFF2-40B4-BE49-F238E27FC236}">
                <a16:creationId xmlns:a16="http://schemas.microsoft.com/office/drawing/2014/main" id="{C95A4DE4-53F1-C78D-0B59-210319FF4D3B}"/>
              </a:ext>
            </a:extLst>
          </p:cNvPr>
          <p:cNvSpPr txBox="1"/>
          <p:nvPr/>
        </p:nvSpPr>
        <p:spPr>
          <a:xfrm>
            <a:off x="297971" y="953702"/>
            <a:ext cx="8393953" cy="376834"/>
          </a:xfrm>
          <a:prstGeom prst="rect">
            <a:avLst/>
          </a:prstGeom>
          <a:noFill/>
        </p:spPr>
        <p:txBody>
          <a:bodyPr wrap="square" rtlCol="0">
            <a:spAutoFit/>
          </a:bodyPr>
          <a:lstStyle/>
          <a:p>
            <a:pPr marL="171450" indent="-171450" algn="just">
              <a:lnSpc>
                <a:spcPct val="150000"/>
              </a:lnSpc>
              <a:buFont typeface="Wingdings" panose="05000000000000000000" pitchFamily="2" charset="2"/>
              <a:buChar char="n"/>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Deeping learning based MI-EEG classification methods  </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id="{A74EF972-648E-64EA-5F6F-1C639C404356}"/>
              </a:ext>
            </a:extLst>
          </p:cNvPr>
          <p:cNvPicPr>
            <a:picLocks noChangeAspect="1"/>
          </p:cNvPicPr>
          <p:nvPr/>
        </p:nvPicPr>
        <p:blipFill rotWithShape="1">
          <a:blip r:embed="rId3"/>
          <a:srcRect t="5771"/>
          <a:stretch/>
        </p:blipFill>
        <p:spPr>
          <a:xfrm>
            <a:off x="397192" y="1358993"/>
            <a:ext cx="4242323" cy="1821812"/>
          </a:xfrm>
          <a:prstGeom prst="rect">
            <a:avLst/>
          </a:prstGeom>
        </p:spPr>
      </p:pic>
      <p:pic>
        <p:nvPicPr>
          <p:cNvPr id="6" name="图片 5">
            <a:extLst>
              <a:ext uri="{FF2B5EF4-FFF2-40B4-BE49-F238E27FC236}">
                <a16:creationId xmlns:a16="http://schemas.microsoft.com/office/drawing/2014/main" id="{59B3D06F-ABF4-28FF-B293-352D6E9243D3}"/>
              </a:ext>
            </a:extLst>
          </p:cNvPr>
          <p:cNvPicPr>
            <a:picLocks noChangeAspect="1"/>
          </p:cNvPicPr>
          <p:nvPr/>
        </p:nvPicPr>
        <p:blipFill>
          <a:blip r:embed="rId4"/>
          <a:stretch>
            <a:fillRect/>
          </a:stretch>
        </p:blipFill>
        <p:spPr>
          <a:xfrm>
            <a:off x="4334400" y="3067672"/>
            <a:ext cx="4412408" cy="1792346"/>
          </a:xfrm>
          <a:prstGeom prst="rect">
            <a:avLst/>
          </a:prstGeom>
        </p:spPr>
      </p:pic>
      <p:pic>
        <p:nvPicPr>
          <p:cNvPr id="8" name="图片 7">
            <a:extLst>
              <a:ext uri="{FF2B5EF4-FFF2-40B4-BE49-F238E27FC236}">
                <a16:creationId xmlns:a16="http://schemas.microsoft.com/office/drawing/2014/main" id="{5A157823-66E1-08EC-3005-BB901CBA8F63}"/>
              </a:ext>
            </a:extLst>
          </p:cNvPr>
          <p:cNvPicPr>
            <a:picLocks noChangeAspect="1"/>
          </p:cNvPicPr>
          <p:nvPr/>
        </p:nvPicPr>
        <p:blipFill>
          <a:blip r:embed="rId5"/>
          <a:stretch>
            <a:fillRect/>
          </a:stretch>
        </p:blipFill>
        <p:spPr>
          <a:xfrm>
            <a:off x="5466313" y="1586658"/>
            <a:ext cx="3280495" cy="1366483"/>
          </a:xfrm>
          <a:prstGeom prst="rect">
            <a:avLst/>
          </a:prstGeom>
        </p:spPr>
      </p:pic>
      <p:sp>
        <p:nvSpPr>
          <p:cNvPr id="10" name="文本框 9">
            <a:extLst>
              <a:ext uri="{FF2B5EF4-FFF2-40B4-BE49-F238E27FC236}">
                <a16:creationId xmlns:a16="http://schemas.microsoft.com/office/drawing/2014/main" id="{3378D3AD-DDF0-DBF8-DFF5-33993DE29F6A}"/>
              </a:ext>
            </a:extLst>
          </p:cNvPr>
          <p:cNvSpPr txBox="1"/>
          <p:nvPr/>
        </p:nvSpPr>
        <p:spPr>
          <a:xfrm>
            <a:off x="4197225" y="4860017"/>
            <a:ext cx="4412408" cy="246221"/>
          </a:xfrm>
          <a:prstGeom prst="rect">
            <a:avLst/>
          </a:prstGeom>
          <a:noFill/>
        </p:spPr>
        <p:txBody>
          <a:bodyPr wrap="square">
            <a:spAutoFit/>
          </a:bodyPr>
          <a:lstStyle>
            <a:defPPr marR="0" lvl="0" algn="l" rtl="0">
              <a:lnSpc>
                <a:spcPct val="100000"/>
              </a:lnSpc>
              <a:spcBef>
                <a:spcPts val="0"/>
              </a:spcBef>
              <a:spcAft>
                <a:spcPts val="0"/>
              </a:spcAft>
            </a:defPPr>
            <a:lvl1pPr>
              <a:defRPr sz="1000">
                <a:latin typeface="Times New Roman" panose="02020603050405020304" pitchFamily="18" charset="0"/>
                <a:cs typeface="Times New Roman" panose="02020603050405020304" pitchFamily="18" charset="0"/>
              </a:defRPr>
            </a:lvl1pPr>
          </a:lstStyle>
          <a:p>
            <a:r>
              <a:rPr lang="en-US" altLang="zh-CN" dirty="0"/>
              <a:t>[2] Sun B, et al. </a:t>
            </a:r>
            <a:r>
              <a:rPr lang="en-US" altLang="zh-CN" i="1" dirty="0"/>
              <a:t>IEEE Transactions on Automation Science and Engineering</a:t>
            </a:r>
            <a:r>
              <a:rPr lang="en-US" altLang="zh-CN" dirty="0"/>
              <a:t>, 2020.</a:t>
            </a:r>
            <a:endParaRPr lang="zh-CN" altLang="en-US" dirty="0"/>
          </a:p>
        </p:txBody>
      </p:sp>
      <p:sp>
        <p:nvSpPr>
          <p:cNvPr id="12" name="文本框 11">
            <a:extLst>
              <a:ext uri="{FF2B5EF4-FFF2-40B4-BE49-F238E27FC236}">
                <a16:creationId xmlns:a16="http://schemas.microsoft.com/office/drawing/2014/main" id="{CADD311E-E129-D5C5-0F39-B79CDD7C25F8}"/>
              </a:ext>
            </a:extLst>
          </p:cNvPr>
          <p:cNvSpPr txBox="1"/>
          <p:nvPr/>
        </p:nvSpPr>
        <p:spPr>
          <a:xfrm>
            <a:off x="309145" y="3152022"/>
            <a:ext cx="2209208" cy="246221"/>
          </a:xfrm>
          <a:prstGeom prst="rect">
            <a:avLst/>
          </a:prstGeom>
          <a:noFill/>
        </p:spPr>
        <p:txBody>
          <a:bodyPr wrap="square">
            <a:spAutoFit/>
          </a:bodyPr>
          <a:lstStyle>
            <a:defPPr marR="0" lvl="0" algn="l" rtl="0">
              <a:lnSpc>
                <a:spcPct val="100000"/>
              </a:lnSpc>
              <a:spcBef>
                <a:spcPts val="0"/>
              </a:spcBef>
              <a:spcAft>
                <a:spcPts val="0"/>
              </a:spcAft>
            </a:defPPr>
            <a:lvl1pPr>
              <a:defRPr sz="1000">
                <a:latin typeface="Times New Roman" panose="02020603050405020304" pitchFamily="18" charset="0"/>
                <a:cs typeface="Times New Roman" panose="02020603050405020304" pitchFamily="18" charset="0"/>
              </a:defRPr>
            </a:lvl1pPr>
          </a:lstStyle>
          <a:p>
            <a:r>
              <a:rPr lang="en-US" altLang="zh-CN" dirty="0"/>
              <a:t>[1] Miao Z, et al. </a:t>
            </a:r>
            <a:r>
              <a:rPr lang="en-US" altLang="zh-CN" i="1" dirty="0" err="1"/>
              <a:t>NeuroImage</a:t>
            </a:r>
            <a:r>
              <a:rPr lang="en-US" altLang="zh-CN" dirty="0"/>
              <a:t>, 2023.</a:t>
            </a:r>
            <a:endParaRPr lang="zh-CN" altLang="en-US" dirty="0"/>
          </a:p>
        </p:txBody>
      </p:sp>
    </p:spTree>
    <p:extLst>
      <p:ext uri="{BB962C8B-B14F-4D97-AF65-F5344CB8AC3E}">
        <p14:creationId xmlns:p14="http://schemas.microsoft.com/office/powerpoint/2010/main" val="1140652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80" name="Google Shape;8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ltLang="zh-CN"/>
              <a:t>6</a:t>
            </a:fld>
            <a:endParaRPr/>
          </a:p>
        </p:txBody>
      </p:sp>
      <p:sp>
        <p:nvSpPr>
          <p:cNvPr id="6" name="文本框 5">
            <a:extLst>
              <a:ext uri="{FF2B5EF4-FFF2-40B4-BE49-F238E27FC236}">
                <a16:creationId xmlns:a16="http://schemas.microsoft.com/office/drawing/2014/main" id="{F0D8CE4B-1007-DA65-5651-08F9422F82B1}"/>
              </a:ext>
            </a:extLst>
          </p:cNvPr>
          <p:cNvSpPr txBox="1"/>
          <p:nvPr/>
        </p:nvSpPr>
        <p:spPr>
          <a:xfrm>
            <a:off x="326070" y="4663217"/>
            <a:ext cx="8491860" cy="400110"/>
          </a:xfrm>
          <a:prstGeom prst="rect">
            <a:avLst/>
          </a:prstGeom>
          <a:noFill/>
        </p:spPr>
        <p:txBody>
          <a:bodyPr wrap="square" rtlCol="0">
            <a:spAutoFit/>
          </a:bodyPr>
          <a:lstStyle/>
          <a:p>
            <a:r>
              <a:rPr lang="en-US" altLang="zh-CN" sz="1000" dirty="0">
                <a:latin typeface="Times New Roman" panose="02020603050405020304" pitchFamily="18" charset="0"/>
                <a:cs typeface="Times New Roman" panose="02020603050405020304" pitchFamily="18" charset="0"/>
              </a:rPr>
              <a:t>[1] Ke P, Xiong D, Li J, et al. An integrated machine learning framework for a discriminative analysis of schizophrenia using multi-biological data[J]. Scientific reports, 2021, 11(1): 14636.</a:t>
            </a:r>
            <a:endParaRPr lang="zh-CN" altLang="en-US" sz="1000" dirty="0">
              <a:latin typeface="Times New Roman" panose="02020603050405020304" pitchFamily="18" charset="0"/>
              <a:cs typeface="Times New Roman" panose="02020603050405020304" pitchFamily="18" charset="0"/>
            </a:endParaRPr>
          </a:p>
        </p:txBody>
      </p:sp>
      <p:pic>
        <p:nvPicPr>
          <p:cNvPr id="9" name="图片 8">
            <a:extLst>
              <a:ext uri="{FF2B5EF4-FFF2-40B4-BE49-F238E27FC236}">
                <a16:creationId xmlns:a16="http://schemas.microsoft.com/office/drawing/2014/main" id="{98035836-9AFE-228A-4910-417557BC87A8}"/>
              </a:ext>
            </a:extLst>
          </p:cNvPr>
          <p:cNvPicPr>
            <a:picLocks noChangeAspect="1"/>
          </p:cNvPicPr>
          <p:nvPr/>
        </p:nvPicPr>
        <p:blipFill>
          <a:blip r:embed="rId3"/>
          <a:stretch>
            <a:fillRect/>
          </a:stretch>
        </p:blipFill>
        <p:spPr>
          <a:xfrm>
            <a:off x="566256" y="2854189"/>
            <a:ext cx="2364533" cy="1685912"/>
          </a:xfrm>
          <a:prstGeom prst="rect">
            <a:avLst/>
          </a:prstGeom>
        </p:spPr>
      </p:pic>
      <p:pic>
        <p:nvPicPr>
          <p:cNvPr id="10" name="图片 9">
            <a:extLst>
              <a:ext uri="{FF2B5EF4-FFF2-40B4-BE49-F238E27FC236}">
                <a16:creationId xmlns:a16="http://schemas.microsoft.com/office/drawing/2014/main" id="{23D4DACD-5AA6-214D-1841-07C441201655}"/>
              </a:ext>
            </a:extLst>
          </p:cNvPr>
          <p:cNvPicPr>
            <a:picLocks noChangeAspect="1"/>
          </p:cNvPicPr>
          <p:nvPr/>
        </p:nvPicPr>
        <p:blipFill>
          <a:blip r:embed="rId4"/>
          <a:stretch>
            <a:fillRect/>
          </a:stretch>
        </p:blipFill>
        <p:spPr>
          <a:xfrm>
            <a:off x="2528754" y="1638413"/>
            <a:ext cx="1856045" cy="1710455"/>
          </a:xfrm>
          <a:prstGeom prst="rect">
            <a:avLst/>
          </a:prstGeom>
        </p:spPr>
      </p:pic>
      <p:sp>
        <p:nvSpPr>
          <p:cNvPr id="3" name="文本框 2">
            <a:extLst>
              <a:ext uri="{FF2B5EF4-FFF2-40B4-BE49-F238E27FC236}">
                <a16:creationId xmlns:a16="http://schemas.microsoft.com/office/drawing/2014/main" id="{B2BD01CA-8986-9AD8-EC83-7EBC83E6AA58}"/>
              </a:ext>
            </a:extLst>
          </p:cNvPr>
          <p:cNvSpPr txBox="1"/>
          <p:nvPr/>
        </p:nvSpPr>
        <p:spPr>
          <a:xfrm>
            <a:off x="297971" y="953702"/>
            <a:ext cx="8393953" cy="376834"/>
          </a:xfrm>
          <a:prstGeom prst="rect">
            <a:avLst/>
          </a:prstGeom>
          <a:noFill/>
        </p:spPr>
        <p:txBody>
          <a:bodyPr wrap="square" rtlCol="0">
            <a:spAutoFit/>
          </a:bodyPr>
          <a:lstStyle/>
          <a:p>
            <a:pPr marL="171450" indent="-171450" algn="just">
              <a:lnSpc>
                <a:spcPct val="150000"/>
              </a:lnSpc>
              <a:buFont typeface="Wingdings" panose="05000000000000000000" pitchFamily="2" charset="2"/>
              <a:buChar char="n"/>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Deeping learning methods based MI-EEG classification methods  </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 name="图片 4">
            <a:extLst>
              <a:ext uri="{FF2B5EF4-FFF2-40B4-BE49-F238E27FC236}">
                <a16:creationId xmlns:a16="http://schemas.microsoft.com/office/drawing/2014/main" id="{2DC3ACCF-DDDA-287D-AF7C-575D2E9EEAA0}"/>
              </a:ext>
            </a:extLst>
          </p:cNvPr>
          <p:cNvPicPr>
            <a:picLocks noChangeAspect="1"/>
          </p:cNvPicPr>
          <p:nvPr/>
        </p:nvPicPr>
        <p:blipFill>
          <a:blip r:embed="rId5"/>
          <a:stretch>
            <a:fillRect/>
          </a:stretch>
        </p:blipFill>
        <p:spPr>
          <a:xfrm>
            <a:off x="5029700" y="1638413"/>
            <a:ext cx="3129451" cy="2717100"/>
          </a:xfrm>
          <a:prstGeom prst="rect">
            <a:avLst/>
          </a:prstGeom>
        </p:spPr>
      </p:pic>
    </p:spTree>
    <p:extLst>
      <p:ext uri="{BB962C8B-B14F-4D97-AF65-F5344CB8AC3E}">
        <p14:creationId xmlns:p14="http://schemas.microsoft.com/office/powerpoint/2010/main" val="2485553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80" name="Google Shape;8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ltLang="zh-CN"/>
              <a:t>7</a:t>
            </a:fld>
            <a:endParaRPr/>
          </a:p>
        </p:txBody>
      </p:sp>
      <p:sp>
        <p:nvSpPr>
          <p:cNvPr id="2" name="文本框 1">
            <a:extLst>
              <a:ext uri="{FF2B5EF4-FFF2-40B4-BE49-F238E27FC236}">
                <a16:creationId xmlns:a16="http://schemas.microsoft.com/office/drawing/2014/main" id="{638ED04A-B1D8-AD6B-6765-654B597FF7FC}"/>
              </a:ext>
            </a:extLst>
          </p:cNvPr>
          <p:cNvSpPr txBox="1"/>
          <p:nvPr/>
        </p:nvSpPr>
        <p:spPr>
          <a:xfrm>
            <a:off x="297971" y="953702"/>
            <a:ext cx="8393953" cy="376834"/>
          </a:xfrm>
          <a:prstGeom prst="rect">
            <a:avLst/>
          </a:prstGeom>
          <a:noFill/>
        </p:spPr>
        <p:txBody>
          <a:bodyPr wrap="square" rtlCol="0">
            <a:spAutoFit/>
          </a:bodyPr>
          <a:lstStyle/>
          <a:p>
            <a:pPr marL="171450" indent="-171450" algn="just">
              <a:lnSpc>
                <a:spcPct val="150000"/>
              </a:lnSpc>
              <a:buFont typeface="Wingdings" panose="05000000000000000000" pitchFamily="2" charset="2"/>
              <a:buChar char="n"/>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Deeping learning methods based MI-EEG classification methods  </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文本框 9">
            <a:extLst>
              <a:ext uri="{FF2B5EF4-FFF2-40B4-BE49-F238E27FC236}">
                <a16:creationId xmlns:a16="http://schemas.microsoft.com/office/drawing/2014/main" id="{199C9EAC-F4A0-C467-3EF7-DE0F547B8C1B}"/>
              </a:ext>
            </a:extLst>
          </p:cNvPr>
          <p:cNvSpPr txBox="1"/>
          <p:nvPr/>
        </p:nvSpPr>
        <p:spPr>
          <a:xfrm>
            <a:off x="460596" y="3655801"/>
            <a:ext cx="4030808" cy="430887"/>
          </a:xfrm>
          <a:prstGeom prst="rect">
            <a:avLst/>
          </a:prstGeom>
          <a:noFill/>
        </p:spPr>
        <p:txBody>
          <a:bodyPr wrap="square">
            <a:spAutoFit/>
          </a:bodyPr>
          <a:lstStyle/>
          <a:p>
            <a:r>
              <a:rPr lang="en-US" altLang="zh-CN" sz="1100" dirty="0">
                <a:latin typeface="Times New Roman" panose="02020603050405020304" pitchFamily="18" charset="0"/>
                <a:cs typeface="Times New Roman" panose="02020603050405020304" pitchFamily="18" charset="0"/>
              </a:rPr>
              <a:t>[1] Hou Y, Jia S, Lun X, et al. </a:t>
            </a:r>
            <a:r>
              <a:rPr lang="en-US" altLang="zh-CN" sz="1100" i="1" dirty="0">
                <a:latin typeface="Times New Roman" panose="02020603050405020304" pitchFamily="18" charset="0"/>
                <a:cs typeface="Times New Roman" panose="02020603050405020304" pitchFamily="18" charset="0"/>
              </a:rPr>
              <a:t>IEEE Transactions on Neural Networks and Learning Systems</a:t>
            </a:r>
            <a:r>
              <a:rPr lang="en-US" altLang="zh-CN" sz="1100" dirty="0">
                <a:latin typeface="Times New Roman" panose="02020603050405020304" pitchFamily="18" charset="0"/>
                <a:cs typeface="Times New Roman" panose="02020603050405020304" pitchFamily="18" charset="0"/>
              </a:rPr>
              <a:t>, 2022.</a:t>
            </a:r>
            <a:endParaRPr lang="zh-CN" altLang="en-US" sz="1100" dirty="0">
              <a:latin typeface="Times New Roman" panose="02020603050405020304" pitchFamily="18" charset="0"/>
              <a:cs typeface="Times New Roman" panose="02020603050405020304" pitchFamily="18" charset="0"/>
            </a:endParaRPr>
          </a:p>
        </p:txBody>
      </p:sp>
      <p:pic>
        <p:nvPicPr>
          <p:cNvPr id="12" name="图片 11">
            <a:extLst>
              <a:ext uri="{FF2B5EF4-FFF2-40B4-BE49-F238E27FC236}">
                <a16:creationId xmlns:a16="http://schemas.microsoft.com/office/drawing/2014/main" id="{9390CDE5-91BF-9039-9969-82355E1B3D39}"/>
              </a:ext>
            </a:extLst>
          </p:cNvPr>
          <p:cNvPicPr>
            <a:picLocks noChangeAspect="1"/>
          </p:cNvPicPr>
          <p:nvPr/>
        </p:nvPicPr>
        <p:blipFill>
          <a:blip r:embed="rId3"/>
          <a:stretch>
            <a:fillRect/>
          </a:stretch>
        </p:blipFill>
        <p:spPr>
          <a:xfrm>
            <a:off x="460596" y="1431391"/>
            <a:ext cx="3939560" cy="2224410"/>
          </a:xfrm>
          <a:prstGeom prst="rect">
            <a:avLst/>
          </a:prstGeom>
        </p:spPr>
      </p:pic>
      <p:sp>
        <p:nvSpPr>
          <p:cNvPr id="14" name="文本框 13">
            <a:extLst>
              <a:ext uri="{FF2B5EF4-FFF2-40B4-BE49-F238E27FC236}">
                <a16:creationId xmlns:a16="http://schemas.microsoft.com/office/drawing/2014/main" id="{7CE5FABB-B5CD-5BC6-C76B-A2ABFB06E0FD}"/>
              </a:ext>
            </a:extLst>
          </p:cNvPr>
          <p:cNvSpPr txBox="1"/>
          <p:nvPr/>
        </p:nvSpPr>
        <p:spPr>
          <a:xfrm>
            <a:off x="4600678" y="4532412"/>
            <a:ext cx="3673480" cy="261610"/>
          </a:xfrm>
          <a:prstGeom prst="rect">
            <a:avLst/>
          </a:prstGeom>
          <a:noFill/>
        </p:spPr>
        <p:txBody>
          <a:bodyPr wrap="square">
            <a:spAutoFit/>
          </a:bodyPr>
          <a:lstStyle>
            <a:defPPr marR="0" lvl="0" algn="l" rtl="0">
              <a:lnSpc>
                <a:spcPct val="100000"/>
              </a:lnSpc>
              <a:spcBef>
                <a:spcPts val="0"/>
              </a:spcBef>
              <a:spcAft>
                <a:spcPts val="0"/>
              </a:spcAft>
            </a:defPPr>
            <a:lvl1pPr>
              <a:defRPr sz="1100">
                <a:latin typeface="Times New Roman" panose="02020603050405020304" pitchFamily="18" charset="0"/>
                <a:cs typeface="Times New Roman" panose="02020603050405020304" pitchFamily="18" charset="0"/>
              </a:defRPr>
            </a:lvl1pPr>
          </a:lstStyle>
          <a:p>
            <a:r>
              <a:rPr lang="en-US" altLang="zh-CN" dirty="0"/>
              <a:t>[1] Li G, Chen N, Jin J. </a:t>
            </a:r>
            <a:r>
              <a:rPr lang="en-US" altLang="zh-CN" i="1" dirty="0"/>
              <a:t>Journal of Neural Engineering</a:t>
            </a:r>
            <a:r>
              <a:rPr lang="en-US" altLang="zh-CN" dirty="0"/>
              <a:t>, 2022.</a:t>
            </a:r>
            <a:endParaRPr lang="zh-CN" altLang="en-US" dirty="0"/>
          </a:p>
        </p:txBody>
      </p:sp>
      <p:pic>
        <p:nvPicPr>
          <p:cNvPr id="19" name="图片 18">
            <a:extLst>
              <a:ext uri="{FF2B5EF4-FFF2-40B4-BE49-F238E27FC236}">
                <a16:creationId xmlns:a16="http://schemas.microsoft.com/office/drawing/2014/main" id="{41EC3880-E3F8-DB62-BC4B-D992D0888378}"/>
              </a:ext>
            </a:extLst>
          </p:cNvPr>
          <p:cNvPicPr>
            <a:picLocks noChangeAspect="1"/>
          </p:cNvPicPr>
          <p:nvPr/>
        </p:nvPicPr>
        <p:blipFill>
          <a:blip r:embed="rId4"/>
          <a:stretch>
            <a:fillRect/>
          </a:stretch>
        </p:blipFill>
        <p:spPr>
          <a:xfrm>
            <a:off x="4600678" y="1967628"/>
            <a:ext cx="4151684" cy="2517850"/>
          </a:xfrm>
          <a:prstGeom prst="rect">
            <a:avLst/>
          </a:prstGeom>
        </p:spPr>
      </p:pic>
    </p:spTree>
    <p:extLst>
      <p:ext uri="{BB962C8B-B14F-4D97-AF65-F5344CB8AC3E}">
        <p14:creationId xmlns:p14="http://schemas.microsoft.com/office/powerpoint/2010/main" val="1860618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80" name="Google Shape;8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ltLang="zh-CN"/>
              <a:t>8</a:t>
            </a:fld>
            <a:endParaRPr/>
          </a:p>
        </p:txBody>
      </p:sp>
      <p:sp>
        <p:nvSpPr>
          <p:cNvPr id="2" name="文本框 1">
            <a:extLst>
              <a:ext uri="{FF2B5EF4-FFF2-40B4-BE49-F238E27FC236}">
                <a16:creationId xmlns:a16="http://schemas.microsoft.com/office/drawing/2014/main" id="{CCF8C400-89D5-485B-BBF2-FB9B387E6563}"/>
              </a:ext>
            </a:extLst>
          </p:cNvPr>
          <p:cNvSpPr txBox="1"/>
          <p:nvPr/>
        </p:nvSpPr>
        <p:spPr>
          <a:xfrm>
            <a:off x="297971" y="953702"/>
            <a:ext cx="8393953" cy="1669496"/>
          </a:xfrm>
          <a:prstGeom prst="rect">
            <a:avLst/>
          </a:prstGeom>
          <a:noFill/>
        </p:spPr>
        <p:txBody>
          <a:bodyPr wrap="square" rtlCol="0">
            <a:spAutoFit/>
          </a:bodyPr>
          <a:lstStyle/>
          <a:p>
            <a:pPr marL="171450" indent="-171450" algn="just">
              <a:lnSpc>
                <a:spcPct val="150000"/>
              </a:lnSpc>
              <a:buFont typeface="Wingdings" panose="05000000000000000000" pitchFamily="2" charset="2"/>
              <a:buChar char="n"/>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GCNs require a pre-given adjacency matrix, the matrix is a representation of the graph topological connectivity and determines how features are combined between different graph nodes. </a:t>
            </a:r>
          </a:p>
          <a:p>
            <a:pPr marL="171450" indent="-171450" algn="just">
              <a:lnSpc>
                <a:spcPct val="150000"/>
              </a:lnSpc>
              <a:buFont typeface="Wingdings" panose="05000000000000000000" pitchFamily="2" charset="2"/>
              <a:buChar char="n"/>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Recent works have constructed the adjacency matrix using the sub-frequency band data channel or feature channel correlation coefficients, and </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ignored that MI response frequencies and brain activation patterns are less consistent across subjects, which makes the GCNs-based BCI difficult to generalize to new subjects.</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图片 5">
            <a:extLst>
              <a:ext uri="{FF2B5EF4-FFF2-40B4-BE49-F238E27FC236}">
                <a16:creationId xmlns:a16="http://schemas.microsoft.com/office/drawing/2014/main" id="{78BF8019-3DD0-72EE-F3D0-765E0BF75921}"/>
              </a:ext>
            </a:extLst>
          </p:cNvPr>
          <p:cNvPicPr>
            <a:picLocks noChangeAspect="1"/>
          </p:cNvPicPr>
          <p:nvPr/>
        </p:nvPicPr>
        <p:blipFill>
          <a:blip r:embed="rId3"/>
          <a:stretch>
            <a:fillRect/>
          </a:stretch>
        </p:blipFill>
        <p:spPr>
          <a:xfrm>
            <a:off x="540305" y="2743200"/>
            <a:ext cx="2337910" cy="2228917"/>
          </a:xfrm>
          <a:prstGeom prst="rect">
            <a:avLst/>
          </a:prstGeom>
        </p:spPr>
      </p:pic>
      <p:pic>
        <p:nvPicPr>
          <p:cNvPr id="7" name="图片 6">
            <a:extLst>
              <a:ext uri="{FF2B5EF4-FFF2-40B4-BE49-F238E27FC236}">
                <a16:creationId xmlns:a16="http://schemas.microsoft.com/office/drawing/2014/main" id="{D6A77F70-71A6-4978-8AA4-2C0472B16C09}"/>
              </a:ext>
            </a:extLst>
          </p:cNvPr>
          <p:cNvPicPr>
            <a:picLocks noChangeAspect="1"/>
          </p:cNvPicPr>
          <p:nvPr/>
        </p:nvPicPr>
        <p:blipFill>
          <a:blip r:embed="rId4"/>
          <a:stretch>
            <a:fillRect/>
          </a:stretch>
        </p:blipFill>
        <p:spPr>
          <a:xfrm>
            <a:off x="6623618" y="2654645"/>
            <a:ext cx="2042550" cy="2008571"/>
          </a:xfrm>
          <a:prstGeom prst="rect">
            <a:avLst/>
          </a:prstGeom>
        </p:spPr>
      </p:pic>
      <p:pic>
        <p:nvPicPr>
          <p:cNvPr id="8" name="图片 7">
            <a:extLst>
              <a:ext uri="{FF2B5EF4-FFF2-40B4-BE49-F238E27FC236}">
                <a16:creationId xmlns:a16="http://schemas.microsoft.com/office/drawing/2014/main" id="{FAF5DFAA-5E19-40A5-B72C-81C3FDAC1BF7}"/>
              </a:ext>
            </a:extLst>
          </p:cNvPr>
          <p:cNvPicPr>
            <a:picLocks noChangeAspect="1"/>
          </p:cNvPicPr>
          <p:nvPr/>
        </p:nvPicPr>
        <p:blipFill rotWithShape="1">
          <a:blip r:embed="rId5"/>
          <a:srcRect r="20376" b="67531"/>
          <a:stretch/>
        </p:blipFill>
        <p:spPr>
          <a:xfrm>
            <a:off x="2918296" y="3221734"/>
            <a:ext cx="3557550" cy="1041097"/>
          </a:xfrm>
          <a:prstGeom prst="rect">
            <a:avLst/>
          </a:prstGeom>
        </p:spPr>
      </p:pic>
      <p:sp>
        <p:nvSpPr>
          <p:cNvPr id="19" name="文本框 18">
            <a:extLst>
              <a:ext uri="{FF2B5EF4-FFF2-40B4-BE49-F238E27FC236}">
                <a16:creationId xmlns:a16="http://schemas.microsoft.com/office/drawing/2014/main" id="{7CDE8BD7-430E-9485-5DFA-9EBFBD8F271D}"/>
              </a:ext>
            </a:extLst>
          </p:cNvPr>
          <p:cNvSpPr txBox="1"/>
          <p:nvPr/>
        </p:nvSpPr>
        <p:spPr>
          <a:xfrm>
            <a:off x="3312896" y="4262831"/>
            <a:ext cx="3162950" cy="400110"/>
          </a:xfrm>
          <a:prstGeom prst="rect">
            <a:avLst/>
          </a:prstGeom>
          <a:noFill/>
        </p:spPr>
        <p:txBody>
          <a:bodyPr wrap="square">
            <a:spAutoFit/>
          </a:bodyPr>
          <a:lstStyle/>
          <a:p>
            <a:r>
              <a:rPr lang="en-US" altLang="zh-CN" sz="1000" dirty="0">
                <a:latin typeface="Times New Roman" panose="02020603050405020304" pitchFamily="18" charset="0"/>
                <a:cs typeface="Times New Roman" panose="02020603050405020304" pitchFamily="18" charset="0"/>
              </a:rPr>
              <a:t>[1] Huang G, Zhao Z, Zhang S, et al. </a:t>
            </a:r>
            <a:r>
              <a:rPr lang="en-US" altLang="zh-CN" sz="1000" i="1" dirty="0">
                <a:latin typeface="Times New Roman" panose="02020603050405020304" pitchFamily="18" charset="0"/>
                <a:cs typeface="Times New Roman" panose="02020603050405020304" pitchFamily="18" charset="0"/>
              </a:rPr>
              <a:t>Frontiers in Neuroscience</a:t>
            </a:r>
            <a:r>
              <a:rPr lang="en-US" altLang="zh-CN" sz="1000" dirty="0">
                <a:latin typeface="Times New Roman" panose="02020603050405020304" pitchFamily="18" charset="0"/>
                <a:cs typeface="Times New Roman" panose="02020603050405020304" pitchFamily="18" charset="0"/>
              </a:rPr>
              <a:t>, 2023.</a:t>
            </a:r>
            <a:endParaRPr lang="zh-CN" altLang="en-US" sz="1000" dirty="0">
              <a:latin typeface="Times New Roman" panose="02020603050405020304" pitchFamily="18" charset="0"/>
              <a:cs typeface="Times New Roman" panose="02020603050405020304" pitchFamily="18" charset="0"/>
            </a:endParaRPr>
          </a:p>
        </p:txBody>
      </p:sp>
      <p:sp>
        <p:nvSpPr>
          <p:cNvPr id="20" name="文本框 19">
            <a:extLst>
              <a:ext uri="{FF2B5EF4-FFF2-40B4-BE49-F238E27FC236}">
                <a16:creationId xmlns:a16="http://schemas.microsoft.com/office/drawing/2014/main" id="{859242A2-3022-D1EC-E3D2-AB4B3A855E32}"/>
              </a:ext>
            </a:extLst>
          </p:cNvPr>
          <p:cNvSpPr txBox="1"/>
          <p:nvPr/>
        </p:nvSpPr>
        <p:spPr>
          <a:xfrm>
            <a:off x="6623617" y="4694664"/>
            <a:ext cx="2159333" cy="400110"/>
          </a:xfrm>
          <a:prstGeom prst="rect">
            <a:avLst/>
          </a:prstGeom>
          <a:noFill/>
        </p:spPr>
        <p:txBody>
          <a:bodyPr wrap="square">
            <a:spAutoFit/>
          </a:bodyPr>
          <a:lstStyle/>
          <a:p>
            <a:r>
              <a:rPr lang="en-US" altLang="zh-CN" sz="1000" dirty="0">
                <a:latin typeface="Times New Roman" panose="02020603050405020304" pitchFamily="18" charset="0"/>
                <a:cs typeface="Times New Roman" panose="02020603050405020304" pitchFamily="18" charset="0"/>
              </a:rPr>
              <a:t>[2] Kam T E, Suk H I, Lee S W. </a:t>
            </a:r>
            <a:r>
              <a:rPr lang="en-US" altLang="zh-CN" sz="1000" i="1" dirty="0">
                <a:latin typeface="Times New Roman" panose="02020603050405020304" pitchFamily="18" charset="0"/>
                <a:cs typeface="Times New Roman" panose="02020603050405020304" pitchFamily="18" charset="0"/>
              </a:rPr>
              <a:t>Neurocomputing</a:t>
            </a:r>
            <a:r>
              <a:rPr lang="en-US" altLang="zh-CN" sz="1000" dirty="0">
                <a:latin typeface="Times New Roman" panose="02020603050405020304" pitchFamily="18" charset="0"/>
                <a:cs typeface="Times New Roman" panose="02020603050405020304" pitchFamily="18" charset="0"/>
              </a:rPr>
              <a:t>, 2013.</a:t>
            </a:r>
            <a:endParaRPr lang="zh-CN" alt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894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80" name="Google Shape;8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ltLang="zh-CN"/>
              <a:t>9</a:t>
            </a:fld>
            <a:endParaRPr/>
          </a:p>
        </p:txBody>
      </p:sp>
      <p:pic>
        <p:nvPicPr>
          <p:cNvPr id="14" name="图片 13">
            <a:extLst>
              <a:ext uri="{FF2B5EF4-FFF2-40B4-BE49-F238E27FC236}">
                <a16:creationId xmlns:a16="http://schemas.microsoft.com/office/drawing/2014/main" id="{B0A50F34-7450-304A-4A3A-B734F4AC3B68}"/>
              </a:ext>
            </a:extLst>
          </p:cNvPr>
          <p:cNvPicPr>
            <a:picLocks noChangeAspect="1"/>
          </p:cNvPicPr>
          <p:nvPr/>
        </p:nvPicPr>
        <p:blipFill>
          <a:blip r:embed="rId3"/>
          <a:stretch>
            <a:fillRect/>
          </a:stretch>
        </p:blipFill>
        <p:spPr>
          <a:xfrm>
            <a:off x="369294" y="1437116"/>
            <a:ext cx="5951553" cy="3128534"/>
          </a:xfrm>
          <a:prstGeom prst="rect">
            <a:avLst/>
          </a:prstGeom>
        </p:spPr>
      </p:pic>
      <p:sp>
        <p:nvSpPr>
          <p:cNvPr id="2" name="文本框 1">
            <a:extLst>
              <a:ext uri="{FF2B5EF4-FFF2-40B4-BE49-F238E27FC236}">
                <a16:creationId xmlns:a16="http://schemas.microsoft.com/office/drawing/2014/main" id="{ED765DEA-4FFB-5AB9-2EA4-E1BFA5F21A9B}"/>
              </a:ext>
            </a:extLst>
          </p:cNvPr>
          <p:cNvSpPr txBox="1"/>
          <p:nvPr/>
        </p:nvSpPr>
        <p:spPr>
          <a:xfrm>
            <a:off x="297971" y="953702"/>
            <a:ext cx="8393953" cy="376834"/>
          </a:xfrm>
          <a:prstGeom prst="rect">
            <a:avLst/>
          </a:prstGeom>
          <a:noFill/>
        </p:spPr>
        <p:txBody>
          <a:bodyPr wrap="square" rtlCol="0">
            <a:spAutoFit/>
          </a:bodyPr>
          <a:lstStyle/>
          <a:p>
            <a:pPr marL="171450" indent="-171450" algn="just">
              <a:lnSpc>
                <a:spcPct val="150000"/>
              </a:lnSpc>
              <a:buFont typeface="Wingdings" panose="05000000000000000000" pitchFamily="2" charset="2"/>
              <a:buChar char="n"/>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Tuned Heuristic Fusion Graph Convolutional Network</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文本框 6">
            <a:extLst>
              <a:ext uri="{FF2B5EF4-FFF2-40B4-BE49-F238E27FC236}">
                <a16:creationId xmlns:a16="http://schemas.microsoft.com/office/drawing/2014/main" id="{B85B026F-54C3-52C1-1F78-EE5DBBD4648B}"/>
              </a:ext>
            </a:extLst>
          </p:cNvPr>
          <p:cNvSpPr txBox="1"/>
          <p:nvPr/>
        </p:nvSpPr>
        <p:spPr>
          <a:xfrm>
            <a:off x="6320848" y="1305856"/>
            <a:ext cx="2671159" cy="3213252"/>
          </a:xfrm>
          <a:prstGeom prst="rect">
            <a:avLst/>
          </a:prstGeom>
          <a:noFill/>
        </p:spPr>
        <p:txBody>
          <a:bodyPr wrap="square" rtlCol="0">
            <a:spAutoFit/>
          </a:bodyPr>
          <a:lstStyle/>
          <a:p>
            <a:pPr marL="171450" indent="-171450">
              <a:lnSpc>
                <a:spcPct val="150000"/>
              </a:lnSpc>
              <a:buFont typeface="Wingdings" panose="05000000000000000000" pitchFamily="2" charset="2"/>
              <a:buChar char="p"/>
            </a:pPr>
            <a:r>
              <a:rPr lang="en-US" altLang="zh-CN" sz="1050" b="1" dirty="0"/>
              <a:t>EFTM: </a:t>
            </a:r>
            <a:r>
              <a:rPr lang="en-US" altLang="zh-CN" sz="1050" dirty="0"/>
              <a:t>filters the MI response band from various EEG sub-frequency band data, subsequently extracting the tuned frequency topological features.</a:t>
            </a:r>
          </a:p>
          <a:p>
            <a:pPr marL="171450" indent="-171450">
              <a:lnSpc>
                <a:spcPct val="150000"/>
              </a:lnSpc>
              <a:buFont typeface="Wingdings" panose="05000000000000000000" pitchFamily="2" charset="2"/>
              <a:buChar char="p"/>
            </a:pPr>
            <a:r>
              <a:rPr lang="en-US" altLang="zh-CN" sz="1050" b="1" dirty="0"/>
              <a:t>HSTM: </a:t>
            </a:r>
            <a:r>
              <a:rPr lang="en-US" altLang="zh-CN" sz="1050" dirty="0"/>
              <a:t>establishes the adjacency matrix based on the spatial distances of EEG channels. Then, extracts the shared spatial topological features among different subjects.</a:t>
            </a:r>
          </a:p>
          <a:p>
            <a:pPr marL="171450" indent="-171450">
              <a:lnSpc>
                <a:spcPct val="150000"/>
              </a:lnSpc>
              <a:buFont typeface="Wingdings" panose="05000000000000000000" pitchFamily="2" charset="2"/>
              <a:buChar char="p"/>
            </a:pPr>
            <a:r>
              <a:rPr lang="en-US" altLang="zh-CN" sz="1050" b="1" dirty="0"/>
              <a:t>STCM: </a:t>
            </a:r>
            <a:r>
              <a:rPr lang="en-US" altLang="zh-CN" sz="1050" dirty="0"/>
              <a:t>integrates the topological features obtained from the EFTM and HSTM modules and extracts the temporal and spatial characteristics.</a:t>
            </a:r>
            <a:endParaRPr lang="zh-CN" altLang="en-US" sz="1050" dirty="0"/>
          </a:p>
        </p:txBody>
      </p:sp>
    </p:spTree>
    <p:extLst>
      <p:ext uri="{BB962C8B-B14F-4D97-AF65-F5344CB8AC3E}">
        <p14:creationId xmlns:p14="http://schemas.microsoft.com/office/powerpoint/2010/main" val="4267357669"/>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5331</TotalTime>
  <Words>1721</Words>
  <Application>Microsoft Office PowerPoint</Application>
  <PresentationFormat>全屏显示(16:9)</PresentationFormat>
  <Paragraphs>122</Paragraphs>
  <Slides>17</Slides>
  <Notes>17</Notes>
  <HiddenSlides>0</HiddenSlides>
  <MMClips>0</MMClips>
  <ScaleCrop>false</ScaleCrop>
  <HeadingPairs>
    <vt:vector size="6" baseType="variant">
      <vt:variant>
        <vt:lpstr>已用的字体</vt:lpstr>
      </vt:variant>
      <vt:variant>
        <vt:i4>4</vt:i4>
      </vt:variant>
      <vt:variant>
        <vt:lpstr>主题</vt:lpstr>
      </vt:variant>
      <vt:variant>
        <vt:i4>2</vt:i4>
      </vt:variant>
      <vt:variant>
        <vt:lpstr>幻灯片标题</vt:lpstr>
      </vt:variant>
      <vt:variant>
        <vt:i4>17</vt:i4>
      </vt:variant>
    </vt:vector>
  </HeadingPairs>
  <TitlesOfParts>
    <vt:vector size="23" baseType="lpstr">
      <vt:lpstr>等线</vt:lpstr>
      <vt:lpstr>Arial</vt:lpstr>
      <vt:lpstr>Times New Roman</vt:lpstr>
      <vt:lpstr>Wingdings</vt:lpstr>
      <vt:lpstr>Simple Light</vt:lpstr>
      <vt:lpstr>Simple Light</vt:lpstr>
      <vt:lpstr>EEG-based Motor Imagery Classification with Tuned Heuristic Fusion Graph Convolutional Network in Spinal Cord Injury Rehabilitation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 you for watching!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Brain-Computer Interface for Hemiplegic Patients and Its Applications</dc:title>
  <cp:lastModifiedBy>Shi KeCheng</cp:lastModifiedBy>
  <cp:revision>82</cp:revision>
  <dcterms:modified xsi:type="dcterms:W3CDTF">2024-06-11T13:51:16Z</dcterms:modified>
</cp:coreProperties>
</file>