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8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58"/>
  </p:normalViewPr>
  <p:slideViewPr>
    <p:cSldViewPr snapToGrid="0">
      <p:cViewPr>
        <p:scale>
          <a:sx n="113" d="100"/>
          <a:sy n="113" d="100"/>
        </p:scale>
        <p:origin x="71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F4A3B-BC4B-5DEF-5D2C-7EDC503DC4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/>
              <a:t>BRIDGING THE REALITY GAP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C63FD3-A120-AA65-D2D9-BC3F55E1DB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IN" b="1" dirty="0"/>
              <a:t>Using Sim-and-Real Co-Training &amp; Automated Creation of Digital Cousins.</a:t>
            </a:r>
            <a:endParaRPr lang="en-IN" dirty="0"/>
          </a:p>
          <a:p>
            <a:br>
              <a:rPr lang="en-IN" dirty="0"/>
            </a:br>
            <a:br>
              <a:rPr lang="en-IN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EA329-3065-0399-5834-1BA363AEF9A3}"/>
              </a:ext>
            </a:extLst>
          </p:cNvPr>
          <p:cNvSpPr txBox="1"/>
          <p:nvPr/>
        </p:nvSpPr>
        <p:spPr>
          <a:xfrm>
            <a:off x="9537405" y="5794744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Shreyas Wade</a:t>
            </a:r>
          </a:p>
        </p:txBody>
      </p:sp>
    </p:spTree>
    <p:extLst>
      <p:ext uri="{BB962C8B-B14F-4D97-AF65-F5344CB8AC3E}">
        <p14:creationId xmlns:p14="http://schemas.microsoft.com/office/powerpoint/2010/main" val="3732952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AF968-932A-567F-8BEB-643D3D13C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983A2-51AA-15BD-06B8-2AB486690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Types of Simulation Data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F3491B3-253B-0495-F90A-F30BB644D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3306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F2465B0-A8B8-4AAB-E8FC-94FAEFA21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8066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D0BFB5-820F-8CDB-B047-596ACFEB8BED}"/>
              </a:ext>
            </a:extLst>
          </p:cNvPr>
          <p:cNvSpPr txBox="1"/>
          <p:nvPr/>
        </p:nvSpPr>
        <p:spPr>
          <a:xfrm>
            <a:off x="3838353" y="4189228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+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FA6E8-3EDF-40C3-B47C-B438A81C5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40" y="2144485"/>
            <a:ext cx="9187041" cy="4681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386C2-12C7-5CAA-4164-6C40DC6D7648}"/>
              </a:ext>
            </a:extLst>
          </p:cNvPr>
          <p:cNvSpPr txBox="1"/>
          <p:nvPr/>
        </p:nvSpPr>
        <p:spPr>
          <a:xfrm>
            <a:off x="10294181" y="4250783"/>
            <a:ext cx="18541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3 : Real </a:t>
            </a:r>
          </a:p>
          <a:p>
            <a:r>
              <a:rPr lang="en-US" dirty="0"/>
              <a:t>world and </a:t>
            </a:r>
          </a:p>
          <a:p>
            <a:r>
              <a:rPr lang="en-US" dirty="0"/>
              <a:t>simulation Tasks</a:t>
            </a:r>
          </a:p>
          <a:p>
            <a:r>
              <a:rPr lang="en-US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2791106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3038C-47E3-72B0-C2AD-51EB23BC8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Task-Agnostic Simulation ("Prior Data")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15464-5FBB-4739-426D-9010A4BCD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34" y="2804975"/>
            <a:ext cx="10609732" cy="2694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A68763-A4C3-E537-CE13-628905E10061}"/>
              </a:ext>
            </a:extLst>
          </p:cNvPr>
          <p:cNvSpPr txBox="1"/>
          <p:nvPr/>
        </p:nvSpPr>
        <p:spPr>
          <a:xfrm>
            <a:off x="1201478" y="5699052"/>
            <a:ext cx="90927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Pros:</a:t>
            </a:r>
            <a:r>
              <a:rPr lang="en-IN" dirty="0"/>
              <a:t> Huge amount of data available instantly.</a:t>
            </a:r>
          </a:p>
          <a:p>
            <a:endParaRPr lang="en-IN" dirty="0"/>
          </a:p>
          <a:p>
            <a:r>
              <a:rPr lang="en-IN" b="1" dirty="0"/>
              <a:t>Cons:</a:t>
            </a:r>
            <a:r>
              <a:rPr lang="en-IN" dirty="0"/>
              <a:t> The kitchen in the game looks nothing like your real kitchen.</a:t>
            </a:r>
          </a:p>
          <a:p>
            <a:endParaRPr lang="en-IN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5C7D7A-117E-29C6-0D12-10680F338CE0}"/>
              </a:ext>
            </a:extLst>
          </p:cNvPr>
          <p:cNvSpPr txBox="1"/>
          <p:nvPr/>
        </p:nvSpPr>
        <p:spPr>
          <a:xfrm>
            <a:off x="7011223" y="5514386"/>
            <a:ext cx="518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4 : </a:t>
            </a:r>
            <a:r>
              <a:rPr lang="en-IN" dirty="0"/>
              <a:t>Prior Task-Agnostic Simulation Data</a:t>
            </a:r>
            <a:r>
              <a:rPr lang="en-US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182682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7BF16-45DA-6C24-12AA-99566A8B1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Task-Aware Simulation ("Digital Cousins")</a:t>
            </a:r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F97F85C-0268-0D13-8D13-74BFA2993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00307"/>
            <a:ext cx="42525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61494-CE40-AD88-BCB6-48E4141FEAFA}"/>
              </a:ext>
            </a:extLst>
          </p:cNvPr>
          <p:cNvSpPr txBox="1"/>
          <p:nvPr/>
        </p:nvSpPr>
        <p:spPr>
          <a:xfrm>
            <a:off x="1073888" y="2860157"/>
            <a:ext cx="5433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Pros:</a:t>
            </a:r>
            <a:r>
              <a:rPr lang="en-IN" dirty="0"/>
              <a:t> Highly aligned with reality.</a:t>
            </a:r>
          </a:p>
          <a:p>
            <a:endParaRPr lang="en-IN" dirty="0"/>
          </a:p>
          <a:p>
            <a:r>
              <a:rPr lang="en-IN" b="1" dirty="0"/>
              <a:t>Cons:</a:t>
            </a:r>
            <a:r>
              <a:rPr lang="en-IN" dirty="0"/>
              <a:t> Usually very hard to build manually.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D8E25F-A151-909A-995C-66C9998A2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99" y="4260383"/>
            <a:ext cx="10106873" cy="1428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4BD2A-03D0-D217-9073-557CA6423BE1}"/>
              </a:ext>
            </a:extLst>
          </p:cNvPr>
          <p:cNvSpPr txBox="1"/>
          <p:nvPr/>
        </p:nvSpPr>
        <p:spPr>
          <a:xfrm>
            <a:off x="3790507" y="5735440"/>
            <a:ext cx="518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5 : </a:t>
            </a:r>
            <a:r>
              <a:rPr lang="en-IN" dirty="0"/>
              <a:t>Prior Task-Agnostic Simulation Data</a:t>
            </a:r>
            <a:r>
              <a:rPr lang="en-US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311323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24BCE-0F0A-40AA-BAE1-DDC71EAD2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IN" b="1" dirty="0"/>
              <a:t>he Traditional Approach: Digital Twins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C3C9A-CEE5-D7EE-7422-B32405E9A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 precise, 1:1 replica of the real world.</a:t>
            </a:r>
          </a:p>
          <a:p>
            <a:pPr marL="0" indent="0">
              <a:buNone/>
            </a:pPr>
            <a:endParaRPr lang="en-IN" dirty="0"/>
          </a:p>
          <a:p>
            <a:r>
              <a:rPr lang="en-US" altLang="en-US" dirty="0"/>
              <a:t>Requires exact measurements, laser scanning, and manual artist labor.</a:t>
            </a:r>
          </a:p>
          <a:p>
            <a:pPr marL="0" indent="0">
              <a:buNone/>
            </a:pPr>
            <a:endParaRPr lang="en-US" altLang="en-US" dirty="0"/>
          </a:p>
          <a:p>
            <a:r>
              <a:rPr lang="en-IN" dirty="0"/>
              <a:t>Goal: Perfect physics and visual match.</a:t>
            </a:r>
          </a:p>
          <a:p>
            <a:endParaRPr lang="en-IN" dirty="0"/>
          </a:p>
          <a:p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DBD3640-9437-ECA8-F344-B1A87DFD9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6161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rgbClr val="1A1C1E"/>
              </a:solidFill>
              <a:effectLst/>
              <a:latin typeface="Int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F0A9FE6-F165-F994-D248-2BF87387A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00109"/>
            <a:ext cx="25199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60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39D06-BD85-922B-8ADD-25A5196F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Problems with Digital Twins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11041-DB9C-95FD-EA80-2AF0E7D1D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Expensive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Brittle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Overfitting</a:t>
            </a:r>
          </a:p>
        </p:txBody>
      </p:sp>
    </p:spTree>
    <p:extLst>
      <p:ext uri="{BB962C8B-B14F-4D97-AF65-F5344CB8AC3E}">
        <p14:creationId xmlns:p14="http://schemas.microsoft.com/office/powerpoint/2010/main" val="425487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C915B-FF00-162E-0C05-744A987D2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The Solution: Digital Cousins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BB45-A93C-EB48-6A7B-E3505057D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259" y="2381732"/>
            <a:ext cx="7772400" cy="33585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288A42-5AA3-FF94-3977-77928B2EB305}"/>
              </a:ext>
            </a:extLst>
          </p:cNvPr>
          <p:cNvSpPr txBox="1"/>
          <p:nvPr/>
        </p:nvSpPr>
        <p:spPr>
          <a:xfrm>
            <a:off x="1844426" y="5918523"/>
            <a:ext cx="764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6: Interactive Digital Cousin scene </a:t>
            </a:r>
            <a:r>
              <a:rPr lang="en-US" dirty="0" err="1"/>
              <a:t>cration</a:t>
            </a:r>
            <a:r>
              <a:rPr lang="en-US" dirty="0"/>
              <a:t> from a single image[2]</a:t>
            </a:r>
          </a:p>
        </p:txBody>
      </p:sp>
    </p:spTree>
    <p:extLst>
      <p:ext uri="{BB962C8B-B14F-4D97-AF65-F5344CB8AC3E}">
        <p14:creationId xmlns:p14="http://schemas.microsoft.com/office/powerpoint/2010/main" val="2075208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9CF28-C62B-E4CC-D6E1-6D93C67F9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/>
              <a:t>ACDC: Automated Creation of Digital Cousins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AFFBE-891B-C831-FFD1-508D14AD5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is. : Pipeline to generate scenes automatically</a:t>
            </a:r>
          </a:p>
          <a:p>
            <a:endParaRPr lang="en-US" dirty="0"/>
          </a:p>
          <a:p>
            <a:r>
              <a:rPr lang="en-US" dirty="0"/>
              <a:t>Input : A single RGB image</a:t>
            </a:r>
          </a:p>
          <a:p>
            <a:endParaRPr lang="en-US" dirty="0"/>
          </a:p>
          <a:p>
            <a:r>
              <a:rPr lang="en-US" dirty="0"/>
              <a:t>Output : </a:t>
            </a:r>
            <a:r>
              <a:rPr lang="en-IN" dirty="0"/>
              <a:t>A fully interactive simulation.</a:t>
            </a:r>
          </a:p>
          <a:p>
            <a:endParaRPr lang="en-I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169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49A9E-A00E-555B-0372-245B93008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72620-652E-0297-8669-DEF74683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/>
              <a:t>ACDC: Working - Extraction &amp; Matching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D1345-1F4C-5766-2977-9EA407070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11" y="2172436"/>
            <a:ext cx="8171330" cy="4148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95EE14-30C8-2DCB-977A-8066EE9366A3}"/>
              </a:ext>
            </a:extLst>
          </p:cNvPr>
          <p:cNvSpPr txBox="1"/>
          <p:nvPr/>
        </p:nvSpPr>
        <p:spPr>
          <a:xfrm>
            <a:off x="3556000" y="6320742"/>
            <a:ext cx="418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7 : ACDC extraction pipeline [2]</a:t>
            </a:r>
          </a:p>
        </p:txBody>
      </p:sp>
    </p:spTree>
    <p:extLst>
      <p:ext uri="{BB962C8B-B14F-4D97-AF65-F5344CB8AC3E}">
        <p14:creationId xmlns:p14="http://schemas.microsoft.com/office/powerpoint/2010/main" val="1651165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C164F-9AF1-478F-0CED-06A422562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95A3-F7BE-CF87-B3C3-CE4B3E49A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/>
              <a:t>ACDC: Working - Generation &amp; Physics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671D1-1E3B-9B38-B064-1B237C272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9" y="2638557"/>
            <a:ext cx="9158383" cy="32993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7DBF6B-ECB3-B6A5-683B-0FCE676DF74E}"/>
              </a:ext>
            </a:extLst>
          </p:cNvPr>
          <p:cNvSpPr txBox="1"/>
          <p:nvPr/>
        </p:nvSpPr>
        <p:spPr>
          <a:xfrm>
            <a:off x="1941690" y="6104772"/>
            <a:ext cx="800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8 : </a:t>
            </a:r>
            <a:r>
              <a:rPr lang="en-IN" dirty="0"/>
              <a:t>Qualitative real-to-sim digital cousin scene generation results</a:t>
            </a:r>
            <a:r>
              <a:rPr lang="en-US" dirty="0"/>
              <a:t> [2]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20906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C995A-8538-9284-9100-2AF4FCC39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B92D7-5010-BAD5-4B42-63BB976E5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/>
              <a:t>Results &amp; Conclusion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27B3A-B036-B1FF-F63F-5A97660E6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11" y="3057413"/>
            <a:ext cx="9587332" cy="1966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281106-E326-CA8E-11CE-2813D7243231}"/>
              </a:ext>
            </a:extLst>
          </p:cNvPr>
          <p:cNvSpPr txBox="1"/>
          <p:nvPr/>
        </p:nvSpPr>
        <p:spPr>
          <a:xfrm>
            <a:off x="2664178" y="5700889"/>
            <a:ext cx="7322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1 :</a:t>
            </a:r>
            <a:r>
              <a:rPr lang="en-IN" dirty="0"/>
              <a:t>Effect of different simulation data in the co-training mix</a:t>
            </a:r>
            <a:r>
              <a:rPr lang="en-US" dirty="0"/>
              <a:t> [1]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48812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B6AF6-9E26-1B17-8F33-23A1CAF66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D4880-40FA-8130-4D2B-C70F8D32C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>
              <a:lnSpc>
                <a:spcPct val="150000"/>
              </a:lnSpc>
            </a:pPr>
            <a:r>
              <a:rPr lang="en-IN" b="1" dirty="0"/>
              <a:t>Motivation</a:t>
            </a:r>
          </a:p>
          <a:p>
            <a:pPr fontAlgn="base">
              <a:lnSpc>
                <a:spcPct val="150000"/>
              </a:lnSpc>
            </a:pPr>
            <a:r>
              <a:rPr lang="en-IN" b="1" dirty="0"/>
              <a:t>The Challenge: The Data Bottleneck</a:t>
            </a:r>
          </a:p>
          <a:p>
            <a:pPr fontAlgn="base">
              <a:lnSpc>
                <a:spcPct val="150000"/>
              </a:lnSpc>
            </a:pPr>
            <a:r>
              <a:rPr lang="en-IN" b="1" dirty="0"/>
              <a:t>The Strategy: Sim-and-Real Co-Training</a:t>
            </a:r>
          </a:p>
          <a:p>
            <a:pPr fontAlgn="base">
              <a:lnSpc>
                <a:spcPct val="150000"/>
              </a:lnSpc>
            </a:pPr>
            <a:r>
              <a:rPr lang="en-IN" b="1" dirty="0"/>
              <a:t>The Paradigm Shift: Cousins vs. Twins</a:t>
            </a:r>
          </a:p>
          <a:p>
            <a:pPr fontAlgn="base">
              <a:lnSpc>
                <a:spcPct val="150000"/>
              </a:lnSpc>
            </a:pPr>
            <a:r>
              <a:rPr lang="en-IN" b="1" dirty="0"/>
              <a:t>The Enabler: ACDC Pipeline</a:t>
            </a:r>
          </a:p>
          <a:p>
            <a:pPr fontAlgn="base">
              <a:lnSpc>
                <a:spcPct val="150000"/>
              </a:lnSpc>
            </a:pPr>
            <a:r>
              <a:rPr lang="en-IN" b="1" dirty="0"/>
              <a:t>Impact &amp; Results</a:t>
            </a:r>
          </a:p>
        </p:txBody>
      </p:sp>
    </p:spTree>
    <p:extLst>
      <p:ext uri="{BB962C8B-B14F-4D97-AF65-F5344CB8AC3E}">
        <p14:creationId xmlns:p14="http://schemas.microsoft.com/office/powerpoint/2010/main" val="2684549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2AA1F-82EB-CAD5-136B-51E9CEEB9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0CE15-2339-8F1E-13F8-EDCDD0A0B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CE36D3-DC63-C7DD-660F-3593F72935F1}"/>
              </a:ext>
            </a:extLst>
          </p:cNvPr>
          <p:cNvSpPr txBox="1"/>
          <p:nvPr/>
        </p:nvSpPr>
        <p:spPr>
          <a:xfrm>
            <a:off x="517140" y="2828835"/>
            <a:ext cx="99402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[1] A. Maddukuri, Z. Jiang, L. Y. Chen, S. </a:t>
            </a:r>
            <a:r>
              <a:rPr lang="en-IN" dirty="0" err="1"/>
              <a:t>Nasiriany</a:t>
            </a:r>
            <a:r>
              <a:rPr lang="en-IN" dirty="0"/>
              <a:t>, Y. Xie, Y. Fang, W. Huang, Z. Wang, Z. Xu, </a:t>
            </a:r>
          </a:p>
          <a:p>
            <a:r>
              <a:rPr lang="en-IN" dirty="0"/>
              <a:t>N. </a:t>
            </a:r>
            <a:r>
              <a:rPr lang="en-IN" dirty="0" err="1"/>
              <a:t>Chernyadev</a:t>
            </a:r>
            <a:r>
              <a:rPr lang="en-IN" dirty="0"/>
              <a:t>, S. Reed, K. Goldberg, A. Mandlekar, L. Fan, and Y. Zhu, “Sim-and-Real </a:t>
            </a:r>
          </a:p>
          <a:p>
            <a:r>
              <a:rPr lang="en-IN" dirty="0"/>
              <a:t>Co-Training: A Simple Recipe for Vision-Based Robotic Manipulation,” </a:t>
            </a:r>
            <a:r>
              <a:rPr lang="en-IN" i="1" dirty="0" err="1"/>
              <a:t>arXiv</a:t>
            </a:r>
            <a:r>
              <a:rPr lang="en-IN" i="1" dirty="0"/>
              <a:t> preprint </a:t>
            </a:r>
          </a:p>
          <a:p>
            <a:r>
              <a:rPr lang="en-IN" i="1" dirty="0"/>
              <a:t>arXiv:2503.24361</a:t>
            </a:r>
            <a:r>
              <a:rPr lang="en-IN" dirty="0"/>
              <a:t>, 2025.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DB7D4-0A2A-FD50-4B50-0FC7D2D5B015}"/>
              </a:ext>
            </a:extLst>
          </p:cNvPr>
          <p:cNvSpPr txBox="1"/>
          <p:nvPr/>
        </p:nvSpPr>
        <p:spPr>
          <a:xfrm>
            <a:off x="517140" y="4100503"/>
            <a:ext cx="11649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[2] T. Dai, J. Wong, Y. Jiang, C. Wang, C. </a:t>
            </a:r>
            <a:r>
              <a:rPr lang="en-IN" dirty="0" err="1"/>
              <a:t>Gokmen</a:t>
            </a:r>
            <a:r>
              <a:rPr lang="en-IN" dirty="0"/>
              <a:t>, R. Zhang, J. Wu, and L. Fei-Fei, “Automated Creation </a:t>
            </a:r>
          </a:p>
          <a:p>
            <a:r>
              <a:rPr lang="en-IN" dirty="0"/>
              <a:t>of Digital Cousins for Robust Policy Learning,” in </a:t>
            </a:r>
            <a:r>
              <a:rPr lang="en-IN" i="1" dirty="0"/>
              <a:t>Proceedings of the 8th Conference on Robot Learning (</a:t>
            </a:r>
            <a:r>
              <a:rPr lang="en-IN" i="1" dirty="0" err="1"/>
              <a:t>CoRL</a:t>
            </a:r>
            <a:r>
              <a:rPr lang="en-IN" i="1" dirty="0"/>
              <a:t>)</a:t>
            </a:r>
            <a:r>
              <a:rPr lang="en-IN" dirty="0"/>
              <a:t>,</a:t>
            </a:r>
          </a:p>
          <a:p>
            <a:r>
              <a:rPr lang="en-IN" dirty="0"/>
              <a:t>Munich, Germany, 2024.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2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4FBF7-4F11-1BCA-2E5B-376D2E615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/>
              <a:t>Thank you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AB86A-BB58-6CFE-1322-2D7DEC5B8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656289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400"/>
          </a:p>
        </p:txBody>
      </p:sp>
      <p:pic>
        <p:nvPicPr>
          <p:cNvPr id="5" name="Picture 4" descr="Aerial view of a highway near the ocean">
            <a:extLst>
              <a:ext uri="{FF2B5EF4-FFF2-40B4-BE49-F238E27FC236}">
                <a16:creationId xmlns:a16="http://schemas.microsoft.com/office/drawing/2014/main" id="{6C35A48D-A1B8-27FB-8C31-5B5F0CA3BB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239" r="5141" b="-2"/>
          <a:stretch>
            <a:fillRect/>
          </a:stretch>
        </p:blipFill>
        <p:spPr>
          <a:xfrm>
            <a:off x="5338617" y="640080"/>
            <a:ext cx="6144425" cy="557784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6973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16C3-3A07-FE00-759B-6559A24E0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Motivation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1FAFB6-09B0-560C-D4AB-ECBC7F3FEA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92" y="2331171"/>
            <a:ext cx="3701842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449B115-B417-E838-5CF6-D6AE7D084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97" y="2356829"/>
            <a:ext cx="3839039" cy="37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5E613D-8D09-7440-C4B9-9355E3F391C6}"/>
              </a:ext>
            </a:extLst>
          </p:cNvPr>
          <p:cNvSpPr txBox="1"/>
          <p:nvPr/>
        </p:nvSpPr>
        <p:spPr>
          <a:xfrm>
            <a:off x="1174692" y="6104772"/>
            <a:ext cx="25930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We solved intelligence.</a:t>
            </a:r>
          </a:p>
          <a:p>
            <a:br>
              <a:rPr lang="en-IN" dirty="0"/>
            </a:br>
            <a:br>
              <a:rPr lang="en-IN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F1A45B-5033-6117-6909-2A35D4813842}"/>
              </a:ext>
            </a:extLst>
          </p:cNvPr>
          <p:cNvSpPr txBox="1"/>
          <p:nvPr/>
        </p:nvSpPr>
        <p:spPr>
          <a:xfrm>
            <a:off x="6815197" y="6257835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But not movement</a:t>
            </a:r>
          </a:p>
        </p:txBody>
      </p:sp>
    </p:spTree>
    <p:extLst>
      <p:ext uri="{BB962C8B-B14F-4D97-AF65-F5344CB8AC3E}">
        <p14:creationId xmlns:p14="http://schemas.microsoft.com/office/powerpoint/2010/main" val="1082830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D5A40-96DA-6CEB-6CB7-1CE544E3E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EAF1D-A1E5-C9D8-EC84-BD95F134F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1AA40A-A8F9-5847-72F1-9EF2F07C3D48}"/>
              </a:ext>
            </a:extLst>
          </p:cNvPr>
          <p:cNvSpPr txBox="1"/>
          <p:nvPr/>
        </p:nvSpPr>
        <p:spPr>
          <a:xfrm>
            <a:off x="3519377" y="1475118"/>
            <a:ext cx="3136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Economic Wall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C88AE24-479A-845E-2EC4-3A466891B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7" y="2096416"/>
            <a:ext cx="8296836" cy="452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154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456CF-2F40-878B-DC2D-D3ACE9764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4167C-FAFF-83D0-C61D-F8CAA17BF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75BB8D-ADF1-C2C5-F55F-641190615E0B}"/>
              </a:ext>
            </a:extLst>
          </p:cNvPr>
          <p:cNvSpPr txBox="1"/>
          <p:nvPr/>
        </p:nvSpPr>
        <p:spPr>
          <a:xfrm>
            <a:off x="3519377" y="1475118"/>
            <a:ext cx="3136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“Simulation Trap”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E4F1788-6F2A-5BBE-88D6-0BDAA5932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93" y="3426102"/>
            <a:ext cx="5531807" cy="301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5AF260F8-DF6E-2EB6-48B9-A6CEAA46F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3306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C50EB23-C6A7-98E7-F382-81F637B8C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8066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3CCD615-2E98-38C4-60A4-1A8872774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693" y="2271774"/>
            <a:ext cx="8128857" cy="44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176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6F602-630D-562A-B0DE-D4A427871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E37D7-C15D-7CE1-8637-98AF18B8C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Challenge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51892-9C63-94A1-E219-B497072F9281}"/>
              </a:ext>
            </a:extLst>
          </p:cNvPr>
          <p:cNvSpPr txBox="1"/>
          <p:nvPr/>
        </p:nvSpPr>
        <p:spPr>
          <a:xfrm>
            <a:off x="3519377" y="1475118"/>
            <a:ext cx="3136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Data Bottleneck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8A9A7E1-035A-DD3F-CC14-A56542EEE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3306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F4139CC-938B-FCBC-1B5E-48F67C1C6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8066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23A0F-A458-5D94-5BF2-A136636F6539}"/>
              </a:ext>
            </a:extLst>
          </p:cNvPr>
          <p:cNvSpPr txBox="1"/>
          <p:nvPr/>
        </p:nvSpPr>
        <p:spPr>
          <a:xfrm>
            <a:off x="882503" y="2402958"/>
            <a:ext cx="9411679" cy="222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dirty="0"/>
              <a:t>Robots need massive data to learn skills (e.g., picking up a cup).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dirty="0"/>
              <a:t>Real Data is expensive, slow, and dangerous to collect.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dirty="0"/>
              <a:t>Simulation Data is cheap and infinite, but...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b="1" dirty="0"/>
              <a:t>The Reality Gap: </a:t>
            </a:r>
            <a:r>
              <a:rPr lang="en-IN" dirty="0"/>
              <a:t>Simulators don't perfectly match physics/visuals of the real world.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255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DFC51-F367-9A6B-927B-702FBCA53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D6EB5-5C63-1C30-9F36-81C560A6A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Sim-and-Real Co-Training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079EB70-2819-E402-3EEB-FE99071CA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3306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8EEFA16-F941-BF79-ACA6-4F74E9EA4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8066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40C0A-E3CC-BA84-A1D9-69D5740BA8A2}"/>
              </a:ext>
            </a:extLst>
          </p:cNvPr>
          <p:cNvSpPr txBox="1"/>
          <p:nvPr/>
        </p:nvSpPr>
        <p:spPr>
          <a:xfrm>
            <a:off x="882503" y="2402958"/>
            <a:ext cx="9411679" cy="222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b="1" dirty="0"/>
              <a:t>Old Approach </a:t>
            </a:r>
            <a:r>
              <a:rPr lang="en-IN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(Sim-to-Real)</a:t>
            </a:r>
          </a:p>
          <a:p>
            <a:pPr marL="742950" lvl="1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b="1" dirty="0"/>
              <a:t>Train in Simulation -&gt; Transfer to Reality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b="1" dirty="0"/>
              <a:t>New Approach </a:t>
            </a:r>
            <a:r>
              <a:rPr lang="en-IN" b="1" dirty="0">
                <a:solidFill>
                  <a:srgbClr val="92D050"/>
                </a:solidFill>
              </a:rPr>
              <a:t>(Co-Training)</a:t>
            </a:r>
          </a:p>
          <a:p>
            <a:pPr marL="742950" lvl="1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rgbClr val="92D050"/>
                </a:solidFill>
              </a:rPr>
              <a:t>Train in Simulation          Train in Reality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76384-8AF6-AC85-CC60-55E49911D978}"/>
              </a:ext>
            </a:extLst>
          </p:cNvPr>
          <p:cNvSpPr txBox="1"/>
          <p:nvPr/>
        </p:nvSpPr>
        <p:spPr>
          <a:xfrm>
            <a:off x="3838353" y="4189228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+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97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70A9B-26AD-0EFA-22EB-C549271F0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0FA6-CA92-3A5A-8A52-964A4651A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Sim-and-Real Co-Training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944FD63-F4E1-2265-6377-3357A60F2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3306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02119B0-E180-07A2-37BE-A6CE55257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8066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68A99-FB3C-3579-6DD9-9A5EEC7CE771}"/>
              </a:ext>
            </a:extLst>
          </p:cNvPr>
          <p:cNvSpPr txBox="1"/>
          <p:nvPr/>
        </p:nvSpPr>
        <p:spPr>
          <a:xfrm>
            <a:off x="882503" y="2402958"/>
            <a:ext cx="5635255" cy="222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b="1" dirty="0"/>
              <a:t>Old Approach </a:t>
            </a:r>
            <a:r>
              <a:rPr lang="en-IN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(Sim-to-Real)</a:t>
            </a:r>
          </a:p>
          <a:p>
            <a:pPr marL="742950" lvl="1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b="1" dirty="0"/>
              <a:t>Train in Simulation -&gt; Transfer to Reality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b="1" dirty="0"/>
              <a:t>New Approach </a:t>
            </a:r>
            <a:r>
              <a:rPr lang="en-IN" b="1" dirty="0">
                <a:solidFill>
                  <a:srgbClr val="92D050"/>
                </a:solidFill>
              </a:rPr>
              <a:t>(Co-Training)</a:t>
            </a:r>
          </a:p>
          <a:p>
            <a:pPr marL="742950" lvl="1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b="1" dirty="0">
                <a:solidFill>
                  <a:srgbClr val="92D050"/>
                </a:solidFill>
              </a:rPr>
              <a:t>Train in Simulation          Train in Reality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B9EA2-1E6C-0A65-9226-0755571961C8}"/>
              </a:ext>
            </a:extLst>
          </p:cNvPr>
          <p:cNvSpPr txBox="1"/>
          <p:nvPr/>
        </p:nvSpPr>
        <p:spPr>
          <a:xfrm>
            <a:off x="3838353" y="4189228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+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05CCA-6642-3B18-DA8E-485EA1DE2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833" y="1004777"/>
            <a:ext cx="4025362" cy="54944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73E3C6-3B13-9D1B-EBBC-11F975677E82}"/>
              </a:ext>
            </a:extLst>
          </p:cNvPr>
          <p:cNvSpPr txBox="1"/>
          <p:nvPr/>
        </p:nvSpPr>
        <p:spPr>
          <a:xfrm>
            <a:off x="3700130" y="6488668"/>
            <a:ext cx="8239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1 :Co-training with the help of Real-World Data and Simulation Data [1]</a:t>
            </a:r>
          </a:p>
        </p:txBody>
      </p:sp>
    </p:spTree>
    <p:extLst>
      <p:ext uri="{BB962C8B-B14F-4D97-AF65-F5344CB8AC3E}">
        <p14:creationId xmlns:p14="http://schemas.microsoft.com/office/powerpoint/2010/main" val="2642919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2454B-3FAA-A1EB-7703-F011869A6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B321-2852-5753-A869-6E108583B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The Co-Training Recipe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1881582-739C-344A-229E-0723C8446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3306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0496C31-BDC7-4176-501C-7CA4F87CA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8066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785C0A-F363-D9DD-2092-62D6C5E264AD}"/>
              </a:ext>
            </a:extLst>
          </p:cNvPr>
          <p:cNvSpPr txBox="1"/>
          <p:nvPr/>
        </p:nvSpPr>
        <p:spPr>
          <a:xfrm>
            <a:off x="3838353" y="4189228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+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E8A00-9036-FF08-F071-C55F3FC30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351462"/>
            <a:ext cx="10373161" cy="3869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2AC761-653E-9EA5-14D5-CAA47103FB07}"/>
              </a:ext>
            </a:extLst>
          </p:cNvPr>
          <p:cNvSpPr txBox="1"/>
          <p:nvPr/>
        </p:nvSpPr>
        <p:spPr>
          <a:xfrm>
            <a:off x="812800" y="6328973"/>
            <a:ext cx="3589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2 :Co-training pipeline [1]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978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57</TotalTime>
  <Words>618</Words>
  <Application>Microsoft Macintosh PowerPoint</Application>
  <PresentationFormat>Widescreen</PresentationFormat>
  <Paragraphs>108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Inter</vt:lpstr>
      <vt:lpstr>Trebuchet MS</vt:lpstr>
      <vt:lpstr>Berlin</vt:lpstr>
      <vt:lpstr>BRIDGING THE REALITY GAP</vt:lpstr>
      <vt:lpstr>Agenda</vt:lpstr>
      <vt:lpstr>Motivation</vt:lpstr>
      <vt:lpstr>Motivation</vt:lpstr>
      <vt:lpstr>Motivation</vt:lpstr>
      <vt:lpstr>The Challenge</vt:lpstr>
      <vt:lpstr>Sim-and-Real Co-Training</vt:lpstr>
      <vt:lpstr>Sim-and-Real Co-Training</vt:lpstr>
      <vt:lpstr>The Co-Training Recipe</vt:lpstr>
      <vt:lpstr>Types of Simulation Data</vt:lpstr>
      <vt:lpstr>Task-Agnostic Simulation ("Prior Data")</vt:lpstr>
      <vt:lpstr>Task-Aware Simulation ("Digital Cousins")</vt:lpstr>
      <vt:lpstr>The Traditional Approach: Digital Twins</vt:lpstr>
      <vt:lpstr>Problems with Digital Twins</vt:lpstr>
      <vt:lpstr>The Solution: Digital Cousins</vt:lpstr>
      <vt:lpstr>ACDC: Automated Creation of Digital Cousins</vt:lpstr>
      <vt:lpstr>ACDC: Working - Extraction &amp; Matching</vt:lpstr>
      <vt:lpstr>ACDC: Working - Generation &amp; Physics</vt:lpstr>
      <vt:lpstr>Results &amp; Conclusion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Shreyas Wade</dc:creator>
  <cp:lastModifiedBy>Shreyas Wade</cp:lastModifiedBy>
  <cp:revision>2</cp:revision>
  <dcterms:created xsi:type="dcterms:W3CDTF">2025-12-08T02:32:59Z</dcterms:created>
  <dcterms:modified xsi:type="dcterms:W3CDTF">2025-12-08T03:30:53Z</dcterms:modified>
</cp:coreProperties>
</file>