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0"/>
  </p:notesMasterIdLst>
  <p:sldIdLst>
    <p:sldId id="256" r:id="rId2"/>
    <p:sldId id="257" r:id="rId3"/>
    <p:sldId id="274" r:id="rId4"/>
    <p:sldId id="258" r:id="rId5"/>
    <p:sldId id="265" r:id="rId6"/>
    <p:sldId id="280" r:id="rId7"/>
    <p:sldId id="277" r:id="rId8"/>
    <p:sldId id="260" r:id="rId9"/>
    <p:sldId id="261" r:id="rId10"/>
    <p:sldId id="278" r:id="rId11"/>
    <p:sldId id="262" r:id="rId12"/>
    <p:sldId id="279" r:id="rId13"/>
    <p:sldId id="264" r:id="rId14"/>
    <p:sldId id="276" r:id="rId15"/>
    <p:sldId id="269" r:id="rId16"/>
    <p:sldId id="267" r:id="rId17"/>
    <p:sldId id="281" r:id="rId18"/>
    <p:sldId id="282" r:id="rId19"/>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6124"/>
  </p:normalViewPr>
  <p:slideViewPr>
    <p:cSldViewPr snapToGrid="0">
      <p:cViewPr varScale="1">
        <p:scale>
          <a:sx n="92" d="100"/>
          <a:sy n="92" d="100"/>
        </p:scale>
        <p:origin x="2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8C929-BBCD-7B4B-A2FF-7FDCC2E282B4}" type="datetimeFigureOut">
              <a:rPr lang="en-DE" smtClean="0"/>
              <a:t>11.12.25</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84E59-474D-DA40-9972-BBA6E0604C6D}" type="slidenum">
              <a:rPr lang="en-DE" smtClean="0"/>
              <a:t>‹#›</a:t>
            </a:fld>
            <a:endParaRPr lang="en-DE"/>
          </a:p>
        </p:txBody>
      </p:sp>
    </p:spTree>
    <p:extLst>
      <p:ext uri="{BB962C8B-B14F-4D97-AF65-F5344CB8AC3E}">
        <p14:creationId xmlns:p14="http://schemas.microsoft.com/office/powerpoint/2010/main" val="211830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Welcome </a:t>
            </a:r>
          </a:p>
          <a:p>
            <a:r>
              <a:rPr lang="en-GB" sz="1200" b="0" i="1" u="none" strike="noStrike" kern="1200" dirty="0">
                <a:solidFill>
                  <a:schemeClr val="tx1"/>
                </a:solidFill>
                <a:effectLst/>
                <a:latin typeface="+mn-lt"/>
                <a:ea typeface="+mn-ea"/>
                <a:cs typeface="+mn-cs"/>
              </a:rPr>
              <a:t>Sound Recognition in Robotics</a:t>
            </a:r>
            <a:r>
              <a:rPr lang="en-GB" sz="1200" b="0"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subtopic of perception</a:t>
            </a:r>
          </a:p>
          <a:p>
            <a:r>
              <a:rPr lang="en-GB" sz="1200" b="0" i="0" u="none" strike="noStrike" kern="1200" dirty="0">
                <a:solidFill>
                  <a:schemeClr val="tx1"/>
                </a:solidFill>
                <a:effectLst/>
                <a:latin typeface="+mn-lt"/>
                <a:ea typeface="+mn-ea"/>
                <a:cs typeface="+mn-cs"/>
              </a:rPr>
              <a:t>Lidar, camera etc</a:t>
            </a:r>
          </a:p>
          <a:p>
            <a:r>
              <a:rPr lang="en-GB" sz="1200" b="0" i="0" u="none" strike="noStrike" kern="1200" dirty="0">
                <a:solidFill>
                  <a:schemeClr val="tx1"/>
                </a:solidFill>
                <a:effectLst/>
                <a:latin typeface="+mn-lt"/>
                <a:ea typeface="+mn-ea"/>
                <a:cs typeface="+mn-cs"/>
              </a:rPr>
              <a:t>shine some light on.</a:t>
            </a:r>
          </a:p>
        </p:txBody>
      </p:sp>
      <p:sp>
        <p:nvSpPr>
          <p:cNvPr id="4" name="Slide Number Placeholder 3"/>
          <p:cNvSpPr>
            <a:spLocks noGrp="1"/>
          </p:cNvSpPr>
          <p:nvPr>
            <p:ph type="sldNum" sz="quarter" idx="5"/>
          </p:nvPr>
        </p:nvSpPr>
        <p:spPr/>
        <p:txBody>
          <a:bodyPr/>
          <a:lstStyle/>
          <a:p>
            <a:fld id="{C0F84E59-474D-DA40-9972-BBA6E0604C6D}" type="slidenum">
              <a:rPr lang="en-DE" smtClean="0"/>
              <a:t>0</a:t>
            </a:fld>
            <a:endParaRPr lang="en-DE"/>
          </a:p>
        </p:txBody>
      </p:sp>
    </p:spTree>
    <p:extLst>
      <p:ext uri="{BB962C8B-B14F-4D97-AF65-F5344CB8AC3E}">
        <p14:creationId xmlns:p14="http://schemas.microsoft.com/office/powerpoint/2010/main" val="1644911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66BF7-E94A-303B-1BBE-E757CE2B1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7934C-09AD-450F-3657-334D47D7D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BC601-BE79-78AE-8516-3789946BBA65}"/>
              </a:ext>
            </a:extLst>
          </p:cNvPr>
          <p:cNvSpPr>
            <a:spLocks noGrp="1"/>
          </p:cNvSpPr>
          <p:nvPr>
            <p:ph type="body" idx="1"/>
          </p:nvPr>
        </p:nvSpPr>
        <p:spPr/>
        <p:txBody>
          <a:bodyPr/>
          <a:lstStyle/>
          <a:p>
            <a:r>
              <a:rPr lang="en-GB" dirty="0"/>
              <a:t>The amount of tilt of the bottle at different volumes of water releases different amount of water</a:t>
            </a:r>
            <a:br>
              <a:rPr lang="en-GB" dirty="0"/>
            </a:br>
            <a:r>
              <a:rPr lang="en-GB" dirty="0"/>
              <a:t>the haptics give data on that too now</a:t>
            </a:r>
            <a:br>
              <a:rPr lang="en-GB" dirty="0"/>
            </a:br>
            <a:r>
              <a:rPr lang="en-GB" dirty="0"/>
              <a:t>so even if it gets noisy, the output from the bottle is more known </a:t>
            </a:r>
          </a:p>
          <a:p>
            <a:endParaRPr lang="en-GB" dirty="0"/>
          </a:p>
          <a:p>
            <a:r>
              <a:rPr lang="en-GB" dirty="0"/>
              <a:t>At more speed of water, the sound would change drastically which can be confused to the shape of the container, but </a:t>
            </a:r>
            <a:r>
              <a:rPr lang="en-GB" dirty="0" err="1"/>
              <a:t>hapics</a:t>
            </a:r>
            <a:r>
              <a:rPr lang="en-GB" dirty="0"/>
              <a:t> give better info and helps avoid this</a:t>
            </a:r>
          </a:p>
        </p:txBody>
      </p:sp>
      <p:sp>
        <p:nvSpPr>
          <p:cNvPr id="4" name="Slide Number Placeholder 3">
            <a:extLst>
              <a:ext uri="{FF2B5EF4-FFF2-40B4-BE49-F238E27FC236}">
                <a16:creationId xmlns:a16="http://schemas.microsoft.com/office/drawing/2014/main" id="{04C8128A-565E-1441-1DD0-CB4BDBBCEC72}"/>
              </a:ext>
            </a:extLst>
          </p:cNvPr>
          <p:cNvSpPr>
            <a:spLocks noGrp="1"/>
          </p:cNvSpPr>
          <p:nvPr>
            <p:ph type="sldNum" sz="quarter" idx="5"/>
          </p:nvPr>
        </p:nvSpPr>
        <p:spPr/>
        <p:txBody>
          <a:bodyPr/>
          <a:lstStyle/>
          <a:p>
            <a:fld id="{C0F84E59-474D-DA40-9972-BBA6E0604C6D}" type="slidenum">
              <a:rPr lang="en-DE" smtClean="0"/>
              <a:t>9</a:t>
            </a:fld>
            <a:endParaRPr lang="en-DE"/>
          </a:p>
        </p:txBody>
      </p:sp>
    </p:spTree>
    <p:extLst>
      <p:ext uri="{BB962C8B-B14F-4D97-AF65-F5344CB8AC3E}">
        <p14:creationId xmlns:p14="http://schemas.microsoft.com/office/powerpoint/2010/main" val="3675841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B2033-B534-F3E5-B687-77BA2C6F5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19207-AC00-E7B0-9DAE-CDD124695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8EA8A-808A-872A-A5D2-68706F2B5A9D}"/>
              </a:ext>
            </a:extLst>
          </p:cNvPr>
          <p:cNvSpPr>
            <a:spLocks noGrp="1"/>
          </p:cNvSpPr>
          <p:nvPr>
            <p:ph type="body" idx="1"/>
          </p:nvPr>
        </p:nvSpPr>
        <p:spPr/>
        <p:txBody>
          <a:bodyPr/>
          <a:lstStyle/>
          <a:p>
            <a:r>
              <a:rPr lang="en-GB" dirty="0"/>
              <a:t>But again not the best</a:t>
            </a:r>
          </a:p>
          <a:p>
            <a:r>
              <a:rPr lang="en-GB" dirty="0"/>
              <a:t>As muzzle</a:t>
            </a:r>
          </a:p>
          <a:p>
            <a:r>
              <a:rPr lang="en-GB" dirty="0"/>
              <a:t>All the pouring being done from same container </a:t>
            </a:r>
          </a:p>
        </p:txBody>
      </p:sp>
      <p:sp>
        <p:nvSpPr>
          <p:cNvPr id="4" name="Slide Number Placeholder 3">
            <a:extLst>
              <a:ext uri="{FF2B5EF4-FFF2-40B4-BE49-F238E27FC236}">
                <a16:creationId xmlns:a16="http://schemas.microsoft.com/office/drawing/2014/main" id="{4CF5A503-E113-6687-4F74-556B41C2A4D1}"/>
              </a:ext>
            </a:extLst>
          </p:cNvPr>
          <p:cNvSpPr>
            <a:spLocks noGrp="1"/>
          </p:cNvSpPr>
          <p:nvPr>
            <p:ph type="sldNum" sz="quarter" idx="5"/>
          </p:nvPr>
        </p:nvSpPr>
        <p:spPr/>
        <p:txBody>
          <a:bodyPr/>
          <a:lstStyle/>
          <a:p>
            <a:fld id="{C0F84E59-474D-DA40-9972-BBA6E0604C6D}" type="slidenum">
              <a:rPr lang="en-DE" smtClean="0"/>
              <a:t>10</a:t>
            </a:fld>
            <a:endParaRPr lang="en-DE"/>
          </a:p>
        </p:txBody>
      </p:sp>
    </p:spTree>
    <p:extLst>
      <p:ext uri="{BB962C8B-B14F-4D97-AF65-F5344CB8AC3E}">
        <p14:creationId xmlns:p14="http://schemas.microsoft.com/office/powerpoint/2010/main" val="10378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8F4B8-AE09-596B-D721-B075C3FD16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2B1DB-4099-2E5D-C6FC-9A8940FA9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DF18C-7B51-4B15-2B71-9364D46F1941}"/>
              </a:ext>
            </a:extLst>
          </p:cNvPr>
          <p:cNvSpPr>
            <a:spLocks noGrp="1"/>
          </p:cNvSpPr>
          <p:nvPr>
            <p:ph type="body" idx="1"/>
          </p:nvPr>
        </p:nvSpPr>
        <p:spPr/>
        <p:txBody>
          <a:bodyPr/>
          <a:lstStyle/>
          <a:p>
            <a:r>
              <a:rPr lang="en-GB" dirty="0"/>
              <a:t>depth </a:t>
            </a:r>
          </a:p>
          <a:p>
            <a:r>
              <a:rPr lang="en-GB" dirty="0"/>
              <a:t>also learn </a:t>
            </a:r>
            <a:r>
              <a:rPr lang="en-GB" dirty="0" err="1"/>
              <a:t>aboout</a:t>
            </a:r>
            <a:r>
              <a:rPr lang="en-GB" dirty="0"/>
              <a:t> the </a:t>
            </a:r>
            <a:r>
              <a:rPr lang="en-GB" dirty="0" err="1"/>
              <a:t>competiton</a:t>
            </a:r>
            <a:r>
              <a:rPr lang="en-GB" dirty="0"/>
              <a:t> model </a:t>
            </a:r>
          </a:p>
        </p:txBody>
      </p:sp>
      <p:sp>
        <p:nvSpPr>
          <p:cNvPr id="4" name="Slide Number Placeholder 3">
            <a:extLst>
              <a:ext uri="{FF2B5EF4-FFF2-40B4-BE49-F238E27FC236}">
                <a16:creationId xmlns:a16="http://schemas.microsoft.com/office/drawing/2014/main" id="{E490C473-11A5-70FF-4490-6227726DE748}"/>
              </a:ext>
            </a:extLst>
          </p:cNvPr>
          <p:cNvSpPr>
            <a:spLocks noGrp="1"/>
          </p:cNvSpPr>
          <p:nvPr>
            <p:ph type="sldNum" sz="quarter" idx="5"/>
          </p:nvPr>
        </p:nvSpPr>
        <p:spPr/>
        <p:txBody>
          <a:bodyPr/>
          <a:lstStyle/>
          <a:p>
            <a:fld id="{C0F84E59-474D-DA40-9972-BBA6E0604C6D}" type="slidenum">
              <a:rPr lang="en-DE" smtClean="0"/>
              <a:t>11</a:t>
            </a:fld>
            <a:endParaRPr lang="en-DE"/>
          </a:p>
        </p:txBody>
      </p:sp>
    </p:spTree>
    <p:extLst>
      <p:ext uri="{BB962C8B-B14F-4D97-AF65-F5344CB8AC3E}">
        <p14:creationId xmlns:p14="http://schemas.microsoft.com/office/powerpoint/2010/main" val="235975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BE7E7-166F-2012-F4A7-AFB596302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6B269-8C59-FD99-4AFA-625B1159E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65DD6-D7C8-CE48-EEE5-F6E89DFD3D90}"/>
              </a:ext>
            </a:extLst>
          </p:cNvPr>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Video to diffusion model to Audio</a:t>
            </a:r>
          </a:p>
          <a:p>
            <a:r>
              <a:rPr lang="en-GB" sz="1200" b="0" i="0" u="none" strike="noStrike" kern="1200" dirty="0">
                <a:solidFill>
                  <a:schemeClr val="tx1"/>
                </a:solidFill>
                <a:effectLst/>
                <a:latin typeface="+mn-lt"/>
                <a:ea typeface="+mn-ea"/>
                <a:cs typeface="+mn-cs"/>
              </a:rPr>
              <a:t> Models trained in simulation transfer to the real world without retraining. </a:t>
            </a:r>
          </a:p>
          <a:p>
            <a:r>
              <a:rPr lang="en-GB" sz="1200" b="0" i="0" u="none" strike="noStrike" kern="1200" dirty="0">
                <a:solidFill>
                  <a:schemeClr val="tx1"/>
                </a:solidFill>
                <a:effectLst/>
                <a:latin typeface="+mn-lt"/>
                <a:ea typeface="+mn-ea"/>
                <a:cs typeface="+mn-cs"/>
              </a:rPr>
              <a:t>This provides scalability: thousands of liquids and containers can be generated digitally instead of recorded manually</a:t>
            </a:r>
          </a:p>
        </p:txBody>
      </p:sp>
      <p:sp>
        <p:nvSpPr>
          <p:cNvPr id="4" name="Slide Number Placeholder 3">
            <a:extLst>
              <a:ext uri="{FF2B5EF4-FFF2-40B4-BE49-F238E27FC236}">
                <a16:creationId xmlns:a16="http://schemas.microsoft.com/office/drawing/2014/main" id="{D16B605A-750C-E688-BAC0-F80C080C03DB}"/>
              </a:ext>
            </a:extLst>
          </p:cNvPr>
          <p:cNvSpPr>
            <a:spLocks noGrp="1"/>
          </p:cNvSpPr>
          <p:nvPr>
            <p:ph type="sldNum" sz="quarter" idx="5"/>
          </p:nvPr>
        </p:nvSpPr>
        <p:spPr/>
        <p:txBody>
          <a:bodyPr/>
          <a:lstStyle/>
          <a:p>
            <a:fld id="{C0F84E59-474D-DA40-9972-BBA6E0604C6D}" type="slidenum">
              <a:rPr lang="en-DE" smtClean="0"/>
              <a:t>12</a:t>
            </a:fld>
            <a:endParaRPr lang="en-DE"/>
          </a:p>
        </p:txBody>
      </p:sp>
    </p:spTree>
    <p:extLst>
      <p:ext uri="{BB962C8B-B14F-4D97-AF65-F5344CB8AC3E}">
        <p14:creationId xmlns:p14="http://schemas.microsoft.com/office/powerpoint/2010/main" val="4072988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5B805-8DA0-FBC5-028C-4F4954730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FC597-F529-B764-FAA4-796B79451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B1D1A6-CDA4-8BD0-45E5-9ECF414BB59A}"/>
              </a:ext>
            </a:extLst>
          </p:cNvPr>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So very interesting</a:t>
            </a:r>
          </a:p>
        </p:txBody>
      </p:sp>
      <p:sp>
        <p:nvSpPr>
          <p:cNvPr id="4" name="Slide Number Placeholder 3">
            <a:extLst>
              <a:ext uri="{FF2B5EF4-FFF2-40B4-BE49-F238E27FC236}">
                <a16:creationId xmlns:a16="http://schemas.microsoft.com/office/drawing/2014/main" id="{7AA65DFA-8CA0-C42E-8722-0F0CCC0099B8}"/>
              </a:ext>
            </a:extLst>
          </p:cNvPr>
          <p:cNvSpPr>
            <a:spLocks noGrp="1"/>
          </p:cNvSpPr>
          <p:nvPr>
            <p:ph type="sldNum" sz="quarter" idx="5"/>
          </p:nvPr>
        </p:nvSpPr>
        <p:spPr/>
        <p:txBody>
          <a:bodyPr/>
          <a:lstStyle/>
          <a:p>
            <a:fld id="{C0F84E59-474D-DA40-9972-BBA6E0604C6D}" type="slidenum">
              <a:rPr lang="en-DE" smtClean="0"/>
              <a:t>13</a:t>
            </a:fld>
            <a:endParaRPr lang="en-DE"/>
          </a:p>
        </p:txBody>
      </p:sp>
    </p:spTree>
    <p:extLst>
      <p:ext uri="{BB962C8B-B14F-4D97-AF65-F5344CB8AC3E}">
        <p14:creationId xmlns:p14="http://schemas.microsoft.com/office/powerpoint/2010/main" val="312508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reflection from audio </a:t>
            </a:r>
            <a:br>
              <a:rPr lang="en-DE" dirty="0"/>
            </a:br>
            <a:r>
              <a:rPr lang="en-DE" dirty="0"/>
              <a:t>and navigation should have been mentioned as it is very old </a:t>
            </a:r>
          </a:p>
        </p:txBody>
      </p:sp>
      <p:sp>
        <p:nvSpPr>
          <p:cNvPr id="4" name="Slide Number Placeholder 3"/>
          <p:cNvSpPr>
            <a:spLocks noGrp="1"/>
          </p:cNvSpPr>
          <p:nvPr>
            <p:ph type="sldNum" sz="quarter" idx="5"/>
          </p:nvPr>
        </p:nvSpPr>
        <p:spPr/>
        <p:txBody>
          <a:bodyPr/>
          <a:lstStyle/>
          <a:p>
            <a:fld id="{C0F84E59-474D-DA40-9972-BBA6E0604C6D}" type="slidenum">
              <a:rPr lang="en-DE" smtClean="0"/>
              <a:t>14</a:t>
            </a:fld>
            <a:endParaRPr lang="en-DE"/>
          </a:p>
        </p:txBody>
      </p:sp>
    </p:spTree>
    <p:extLst>
      <p:ext uri="{BB962C8B-B14F-4D97-AF65-F5344CB8AC3E}">
        <p14:creationId xmlns:p14="http://schemas.microsoft.com/office/powerpoint/2010/main" val="2324029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AD4EA-8274-2CE3-A58C-5763FB1BD0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B07A5-0B37-045B-455A-EA939C317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029AC-B830-AF46-33EC-EF53F0F99C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a:extLst>
              <a:ext uri="{FF2B5EF4-FFF2-40B4-BE49-F238E27FC236}">
                <a16:creationId xmlns:a16="http://schemas.microsoft.com/office/drawing/2014/main" id="{17579BD0-7B0F-F078-6FB4-F514666AA844}"/>
              </a:ext>
            </a:extLst>
          </p:cNvPr>
          <p:cNvSpPr>
            <a:spLocks noGrp="1"/>
          </p:cNvSpPr>
          <p:nvPr>
            <p:ph type="sldNum" sz="quarter" idx="5"/>
          </p:nvPr>
        </p:nvSpPr>
        <p:spPr/>
        <p:txBody>
          <a:bodyPr/>
          <a:lstStyle/>
          <a:p>
            <a:fld id="{C0F84E59-474D-DA40-9972-BBA6E0604C6D}" type="slidenum">
              <a:rPr lang="en-DE" smtClean="0"/>
              <a:t>15</a:t>
            </a:fld>
            <a:endParaRPr lang="en-DE"/>
          </a:p>
        </p:txBody>
      </p:sp>
    </p:spTree>
    <p:extLst>
      <p:ext uri="{BB962C8B-B14F-4D97-AF65-F5344CB8AC3E}">
        <p14:creationId xmlns:p14="http://schemas.microsoft.com/office/powerpoint/2010/main" val="1917574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56A36-F119-CB21-1100-0556FC33D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C6113-F103-8B70-2022-A41DC73CA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057A7-5E61-816D-B211-4FFDD1D9B2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a:extLst>
              <a:ext uri="{FF2B5EF4-FFF2-40B4-BE49-F238E27FC236}">
                <a16:creationId xmlns:a16="http://schemas.microsoft.com/office/drawing/2014/main" id="{EF7964B4-7982-F940-FD3F-5113DCF2EB44}"/>
              </a:ext>
            </a:extLst>
          </p:cNvPr>
          <p:cNvSpPr>
            <a:spLocks noGrp="1"/>
          </p:cNvSpPr>
          <p:nvPr>
            <p:ph type="sldNum" sz="quarter" idx="5"/>
          </p:nvPr>
        </p:nvSpPr>
        <p:spPr/>
        <p:txBody>
          <a:bodyPr/>
          <a:lstStyle/>
          <a:p>
            <a:fld id="{C0F84E59-474D-DA40-9972-BBA6E0604C6D}" type="slidenum">
              <a:rPr lang="en-DE" smtClean="0"/>
              <a:t>16</a:t>
            </a:fld>
            <a:endParaRPr lang="en-DE"/>
          </a:p>
        </p:txBody>
      </p:sp>
    </p:spTree>
    <p:extLst>
      <p:ext uri="{BB962C8B-B14F-4D97-AF65-F5344CB8AC3E}">
        <p14:creationId xmlns:p14="http://schemas.microsoft.com/office/powerpoint/2010/main" val="3747045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A7A5E-111A-E345-ADA2-F53CD28F9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17E7C-8664-E000-7DCD-B3F12C4B1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1EBCD-D273-359C-4EF5-143CB04C89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a:extLst>
              <a:ext uri="{FF2B5EF4-FFF2-40B4-BE49-F238E27FC236}">
                <a16:creationId xmlns:a16="http://schemas.microsoft.com/office/drawing/2014/main" id="{60B1C629-AA43-6CA9-C574-2BA4C12D7554}"/>
              </a:ext>
            </a:extLst>
          </p:cNvPr>
          <p:cNvSpPr>
            <a:spLocks noGrp="1"/>
          </p:cNvSpPr>
          <p:nvPr>
            <p:ph type="sldNum" sz="quarter" idx="5"/>
          </p:nvPr>
        </p:nvSpPr>
        <p:spPr/>
        <p:txBody>
          <a:bodyPr/>
          <a:lstStyle/>
          <a:p>
            <a:fld id="{C0F84E59-474D-DA40-9972-BBA6E0604C6D}" type="slidenum">
              <a:rPr lang="en-DE" smtClean="0"/>
              <a:t>17</a:t>
            </a:fld>
            <a:endParaRPr lang="en-DE"/>
          </a:p>
        </p:txBody>
      </p:sp>
    </p:spTree>
    <p:extLst>
      <p:ext uri="{BB962C8B-B14F-4D97-AF65-F5344CB8AC3E}">
        <p14:creationId xmlns:p14="http://schemas.microsoft.com/office/powerpoint/2010/main" val="38785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first what is sound</a:t>
            </a:r>
          </a:p>
          <a:p>
            <a:r>
              <a:rPr lang="en-GB" sz="1200" b="1" i="0" u="none" strike="noStrike" kern="1200" dirty="0">
                <a:solidFill>
                  <a:schemeClr val="tx1"/>
                </a:solidFill>
                <a:effectLst/>
                <a:latin typeface="+mn-lt"/>
                <a:ea typeface="+mn-ea"/>
                <a:cs typeface="+mn-cs"/>
              </a:rPr>
              <a:t>vibrational wave traveling through a medium</a:t>
            </a:r>
            <a:r>
              <a:rPr lang="en-GB" sz="1200" b="0" i="0" u="none" strike="noStrike" kern="1200" dirty="0">
                <a:solidFill>
                  <a:schemeClr val="tx1"/>
                </a:solidFill>
                <a:effectLst/>
                <a:latin typeface="+mn-lt"/>
                <a:ea typeface="+mn-ea"/>
                <a:cs typeface="+mn-cs"/>
              </a:rPr>
              <a:t> — usually air</a:t>
            </a:r>
          </a:p>
          <a:p>
            <a:r>
              <a:rPr lang="en-GB" sz="1200" b="0" i="0" u="none" strike="noStrike" kern="1200" dirty="0">
                <a:solidFill>
                  <a:schemeClr val="tx1"/>
                </a:solidFill>
                <a:effectLst/>
                <a:latin typeface="+mn-lt"/>
                <a:ea typeface="+mn-ea"/>
                <a:cs typeface="+mn-cs"/>
              </a:rPr>
              <a:t>diaphragm move </a:t>
            </a:r>
          </a:p>
          <a:p>
            <a:r>
              <a:rPr lang="en-GB" sz="1200" b="0" i="0" u="none" strike="noStrike" kern="1200" dirty="0">
                <a:solidFill>
                  <a:schemeClr val="tx1"/>
                </a:solidFill>
                <a:effectLst/>
                <a:latin typeface="+mn-lt"/>
                <a:ea typeface="+mn-ea"/>
                <a:cs typeface="+mn-cs"/>
              </a:rPr>
              <a:t>solenoid effect</a:t>
            </a:r>
          </a:p>
          <a:p>
            <a:r>
              <a:rPr lang="en-GB" sz="1200" b="0" i="0" u="none" strike="noStrike" kern="1200" dirty="0">
                <a:solidFill>
                  <a:schemeClr val="tx1"/>
                </a:solidFill>
                <a:effectLst/>
                <a:latin typeface="+mn-lt"/>
                <a:ea typeface="+mn-ea"/>
                <a:cs typeface="+mn-cs"/>
              </a:rPr>
              <a:t>electrical signal as waveform (in time domain) or frequency etc microphone</a:t>
            </a:r>
          </a:p>
          <a:p>
            <a:r>
              <a:rPr lang="en-GB" sz="1200" b="0" i="0" u="none" strike="noStrike" kern="1200" dirty="0">
                <a:solidFill>
                  <a:schemeClr val="tx1"/>
                </a:solidFill>
                <a:effectLst/>
                <a:latin typeface="+mn-lt"/>
                <a:ea typeface="+mn-ea"/>
                <a:cs typeface="+mn-cs"/>
              </a:rPr>
              <a:t>sound analysis, sound recognition etc</a:t>
            </a:r>
          </a:p>
        </p:txBody>
      </p:sp>
      <p:sp>
        <p:nvSpPr>
          <p:cNvPr id="4" name="Slide Number Placeholder 3"/>
          <p:cNvSpPr>
            <a:spLocks noGrp="1"/>
          </p:cNvSpPr>
          <p:nvPr>
            <p:ph type="sldNum" sz="quarter" idx="5"/>
          </p:nvPr>
        </p:nvSpPr>
        <p:spPr/>
        <p:txBody>
          <a:bodyPr/>
          <a:lstStyle/>
          <a:p>
            <a:fld id="{C0F84E59-474D-DA40-9972-BBA6E0604C6D}" type="slidenum">
              <a:rPr lang="en-DE" smtClean="0"/>
              <a:t>1</a:t>
            </a:fld>
            <a:endParaRPr lang="en-DE"/>
          </a:p>
        </p:txBody>
      </p:sp>
    </p:spTree>
    <p:extLst>
      <p:ext uri="{BB962C8B-B14F-4D97-AF65-F5344CB8AC3E}">
        <p14:creationId xmlns:p14="http://schemas.microsoft.com/office/powerpoint/2010/main" val="1584636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DC98C-C562-3502-6148-F2624A24E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10EB1-AB2E-37C5-1F33-9172BF8F1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1605F8-FCBB-ECCB-1D1C-66EEFBFBE00D}"/>
              </a:ext>
            </a:extLst>
          </p:cNvPr>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1B09BA3-0456-200B-8855-E3DA598A0AD0}"/>
              </a:ext>
            </a:extLst>
          </p:cNvPr>
          <p:cNvSpPr>
            <a:spLocks noGrp="1"/>
          </p:cNvSpPr>
          <p:nvPr>
            <p:ph type="sldNum" sz="quarter" idx="5"/>
          </p:nvPr>
        </p:nvSpPr>
        <p:spPr/>
        <p:txBody>
          <a:bodyPr/>
          <a:lstStyle/>
          <a:p>
            <a:fld id="{C0F84E59-474D-DA40-9972-BBA6E0604C6D}" type="slidenum">
              <a:rPr lang="en-DE" smtClean="0"/>
              <a:t>2</a:t>
            </a:fld>
            <a:endParaRPr lang="en-DE"/>
          </a:p>
        </p:txBody>
      </p:sp>
    </p:spTree>
    <p:extLst>
      <p:ext uri="{BB962C8B-B14F-4D97-AF65-F5344CB8AC3E}">
        <p14:creationId xmlns:p14="http://schemas.microsoft.com/office/powerpoint/2010/main" val="2107213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Large warehouses would need many cameras or humans looking over for mistakes</a:t>
            </a:r>
          </a:p>
          <a:p>
            <a:r>
              <a:rPr lang="en-GB" sz="1200" b="0" i="0" u="none" strike="noStrike" kern="1200" dirty="0">
                <a:solidFill>
                  <a:schemeClr val="tx1"/>
                </a:solidFill>
                <a:effectLst/>
                <a:latin typeface="+mn-lt"/>
                <a:ea typeface="+mn-ea"/>
                <a:cs typeface="+mn-cs"/>
              </a:rPr>
              <a:t>But if robots are already present there then how about they also do that by monitoring the sounds passively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Robots that can go into tight sewers and pipes where humans can’t easily go and detect flow issues or listen to sparks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Robot dogs are good at movement and so good at finding people in debris but locating sounds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Humanoid robots need sound because if we are copying humans then we need to copy this aspect too</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F84E59-474D-DA40-9972-BBA6E0604C6D}" type="slidenum">
              <a:rPr lang="en-DE" smtClean="0"/>
              <a:t>3</a:t>
            </a:fld>
            <a:endParaRPr lang="en-DE"/>
          </a:p>
        </p:txBody>
      </p:sp>
    </p:spTree>
    <p:extLst>
      <p:ext uri="{BB962C8B-B14F-4D97-AF65-F5344CB8AC3E}">
        <p14:creationId xmlns:p14="http://schemas.microsoft.com/office/powerpoint/2010/main" val="1002751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41FF7-BC10-6EB3-B2FC-64F9EB9A6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AF1AD-BC5D-F281-A38A-82E030E04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E3295-E377-2E5E-EE3A-814AB82DA46D}"/>
              </a:ext>
            </a:extLst>
          </p:cNvPr>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Modern humanoids are expected to behave like humans</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therefore, they use humans’ senses accordingly and sound plays a huge role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They can recognize who’s commanding them and hold conversations accordingly.</a:t>
            </a:r>
          </a:p>
          <a:p>
            <a:r>
              <a:rPr lang="en-GB" sz="1200" b="0" i="0" u="none" strike="noStrike" kern="1200" dirty="0">
                <a:solidFill>
                  <a:schemeClr val="tx1"/>
                </a:solidFill>
                <a:effectLst/>
                <a:latin typeface="+mn-lt"/>
                <a:ea typeface="+mn-ea"/>
                <a:cs typeface="+mn-cs"/>
              </a:rPr>
              <a:t>Voice cues is like listen to coughing, asthma attack</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Noise cancellation is used in noisy environments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Can do tasks like …</a:t>
            </a:r>
          </a:p>
          <a:p>
            <a:endParaRPr lang="en-GB"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B364F1A-D5AC-C967-3729-6BE953897770}"/>
              </a:ext>
            </a:extLst>
          </p:cNvPr>
          <p:cNvSpPr>
            <a:spLocks noGrp="1"/>
          </p:cNvSpPr>
          <p:nvPr>
            <p:ph type="sldNum" sz="quarter" idx="5"/>
          </p:nvPr>
        </p:nvSpPr>
        <p:spPr/>
        <p:txBody>
          <a:bodyPr/>
          <a:lstStyle/>
          <a:p>
            <a:fld id="{C0F84E59-474D-DA40-9972-BBA6E0604C6D}" type="slidenum">
              <a:rPr lang="en-DE" smtClean="0"/>
              <a:t>4</a:t>
            </a:fld>
            <a:endParaRPr lang="en-DE"/>
          </a:p>
        </p:txBody>
      </p:sp>
    </p:spTree>
    <p:extLst>
      <p:ext uri="{BB962C8B-B14F-4D97-AF65-F5344CB8AC3E}">
        <p14:creationId xmlns:p14="http://schemas.microsoft.com/office/powerpoint/2010/main" val="3626750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15F20-D20F-CF51-A5C7-72792A2AB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A4AF6-2B28-444A-6190-819E2213C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BDC87-2BAE-C2CF-EC90-A7312C0F0D5C}"/>
              </a:ext>
            </a:extLst>
          </p:cNvPr>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It is a benchmark because it is hard to perceive liquids </a:t>
            </a:r>
          </a:p>
          <a:p>
            <a:r>
              <a:rPr lang="en-GB" sz="1200" b="0" i="0" u="none" strike="noStrike" kern="1200" dirty="0">
                <a:solidFill>
                  <a:schemeClr val="tx1"/>
                </a:solidFill>
                <a:effectLst/>
                <a:latin typeface="+mn-lt"/>
                <a:ea typeface="+mn-ea"/>
                <a:cs typeface="+mn-cs"/>
              </a:rPr>
              <a:t>Transparent, sparkling water</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Why do u need to perceive liquid? Because sound reveals internal liquid dynamics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It reveals that because pouring produces rich acoustic signatures</a:t>
            </a:r>
          </a:p>
          <a:p>
            <a:r>
              <a:rPr lang="en-GB" sz="1200" b="0" i="0" u="none" strike="noStrike" kern="1200" dirty="0">
                <a:solidFill>
                  <a:schemeClr val="tx1"/>
                </a:solidFill>
                <a:effectLst/>
                <a:latin typeface="+mn-lt"/>
                <a:ea typeface="+mn-ea"/>
                <a:cs typeface="+mn-cs"/>
              </a:rPr>
              <a:t>Which means the flow produces sound temporally which can be processed </a:t>
            </a:r>
          </a:p>
        </p:txBody>
      </p:sp>
      <p:sp>
        <p:nvSpPr>
          <p:cNvPr id="4" name="Slide Number Placeholder 3">
            <a:extLst>
              <a:ext uri="{FF2B5EF4-FFF2-40B4-BE49-F238E27FC236}">
                <a16:creationId xmlns:a16="http://schemas.microsoft.com/office/drawing/2014/main" id="{754B619F-2210-484F-2BFE-BB3903BDC94B}"/>
              </a:ext>
            </a:extLst>
          </p:cNvPr>
          <p:cNvSpPr>
            <a:spLocks noGrp="1"/>
          </p:cNvSpPr>
          <p:nvPr>
            <p:ph type="sldNum" sz="quarter" idx="5"/>
          </p:nvPr>
        </p:nvSpPr>
        <p:spPr/>
        <p:txBody>
          <a:bodyPr/>
          <a:lstStyle/>
          <a:p>
            <a:fld id="{C0F84E59-474D-DA40-9972-BBA6E0604C6D}" type="slidenum">
              <a:rPr lang="en-DE" smtClean="0"/>
              <a:t>5</a:t>
            </a:fld>
            <a:endParaRPr lang="en-DE"/>
          </a:p>
        </p:txBody>
      </p:sp>
    </p:spTree>
    <p:extLst>
      <p:ext uri="{BB962C8B-B14F-4D97-AF65-F5344CB8AC3E}">
        <p14:creationId xmlns:p14="http://schemas.microsoft.com/office/powerpoint/2010/main" val="1297932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DCEFF-D8C9-E3ED-7022-F9CF40916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035CB-3303-AF4B-FFE4-754D4F150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67768-0A08-3DCF-0929-54674FFA449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2FB748F-F1D5-BB5D-FE63-2101C52C6731}"/>
              </a:ext>
            </a:extLst>
          </p:cNvPr>
          <p:cNvSpPr>
            <a:spLocks noGrp="1"/>
          </p:cNvSpPr>
          <p:nvPr>
            <p:ph type="sldNum" sz="quarter" idx="5"/>
          </p:nvPr>
        </p:nvSpPr>
        <p:spPr/>
        <p:txBody>
          <a:bodyPr/>
          <a:lstStyle/>
          <a:p>
            <a:fld id="{C0F84E59-474D-DA40-9972-BBA6E0604C6D}" type="slidenum">
              <a:rPr lang="en-DE" smtClean="0"/>
              <a:t>6</a:t>
            </a:fld>
            <a:endParaRPr lang="en-DE"/>
          </a:p>
        </p:txBody>
      </p:sp>
    </p:spTree>
    <p:extLst>
      <p:ext uri="{BB962C8B-B14F-4D97-AF65-F5344CB8AC3E}">
        <p14:creationId xmlns:p14="http://schemas.microsoft.com/office/powerpoint/2010/main" val="2304966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In the first paper, the robot listens to resonance changes during pouring. As the air column shrinks, pitch rises. Their model models these temporal patterns and estimates the fill level. It works very well in controlled conditions and shows how informative pure audio can be for fluid estimation.</a:t>
            </a:r>
            <a:endParaRPr lang="en-DE" b="0" dirty="0"/>
          </a:p>
        </p:txBody>
      </p:sp>
      <p:sp>
        <p:nvSpPr>
          <p:cNvPr id="4" name="Slide Number Placeholder 3"/>
          <p:cNvSpPr>
            <a:spLocks noGrp="1"/>
          </p:cNvSpPr>
          <p:nvPr>
            <p:ph type="sldNum" sz="quarter" idx="5"/>
          </p:nvPr>
        </p:nvSpPr>
        <p:spPr/>
        <p:txBody>
          <a:bodyPr/>
          <a:lstStyle/>
          <a:p>
            <a:fld id="{C0F84E59-474D-DA40-9972-BBA6E0604C6D}" type="slidenum">
              <a:rPr lang="en-DE" smtClean="0"/>
              <a:t>7</a:t>
            </a:fld>
            <a:endParaRPr lang="en-DE"/>
          </a:p>
        </p:txBody>
      </p:sp>
    </p:spTree>
    <p:extLst>
      <p:ext uri="{BB962C8B-B14F-4D97-AF65-F5344CB8AC3E}">
        <p14:creationId xmlns:p14="http://schemas.microsoft.com/office/powerpoint/2010/main" val="2047516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42251-400B-2802-DB0F-A424EECD8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73D92-7EA1-2532-8946-7B6283A7F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C0F3CA-9748-0FC0-7418-05A9FE2B7C2B}"/>
              </a:ext>
            </a:extLst>
          </p:cNvPr>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They thought it lacked physical feedback so they developed another model</a:t>
            </a:r>
          </a:p>
        </p:txBody>
      </p:sp>
      <p:sp>
        <p:nvSpPr>
          <p:cNvPr id="4" name="Slide Number Placeholder 3">
            <a:extLst>
              <a:ext uri="{FF2B5EF4-FFF2-40B4-BE49-F238E27FC236}">
                <a16:creationId xmlns:a16="http://schemas.microsoft.com/office/drawing/2014/main" id="{BAC2CF28-2522-D133-253E-187F6BE68496}"/>
              </a:ext>
            </a:extLst>
          </p:cNvPr>
          <p:cNvSpPr>
            <a:spLocks noGrp="1"/>
          </p:cNvSpPr>
          <p:nvPr>
            <p:ph type="sldNum" sz="quarter" idx="5"/>
          </p:nvPr>
        </p:nvSpPr>
        <p:spPr/>
        <p:txBody>
          <a:bodyPr/>
          <a:lstStyle/>
          <a:p>
            <a:fld id="{C0F84E59-474D-DA40-9972-BBA6E0604C6D}" type="slidenum">
              <a:rPr lang="en-DE" smtClean="0"/>
              <a:t>8</a:t>
            </a:fld>
            <a:endParaRPr lang="en-DE"/>
          </a:p>
        </p:txBody>
      </p:sp>
    </p:spTree>
    <p:extLst>
      <p:ext uri="{BB962C8B-B14F-4D97-AF65-F5344CB8AC3E}">
        <p14:creationId xmlns:p14="http://schemas.microsoft.com/office/powerpoint/2010/main" val="2353646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CDE6-A4CC-F7DD-3CB8-DA04965A4DE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99B362FF-1EF3-D8CF-2C78-3C3E1C85D2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97713315-7A7A-9C4A-953A-DA362EB00EB4}"/>
              </a:ext>
            </a:extLst>
          </p:cNvPr>
          <p:cNvSpPr>
            <a:spLocks noGrp="1"/>
          </p:cNvSpPr>
          <p:nvPr>
            <p:ph type="dt" sz="half" idx="10"/>
          </p:nvPr>
        </p:nvSpPr>
        <p:spPr/>
        <p:txBody>
          <a:bodyPr/>
          <a:lstStyle/>
          <a:p>
            <a:fld id="{21E81F6C-C00A-BF4D-9A1C-E3AB94D172A6}" type="datetime1">
              <a:rPr lang="de-DE" smtClean="0"/>
              <a:t>11.12.25</a:t>
            </a:fld>
            <a:endParaRPr lang="en-DE"/>
          </a:p>
        </p:txBody>
      </p:sp>
      <p:sp>
        <p:nvSpPr>
          <p:cNvPr id="5" name="Footer Placeholder 4">
            <a:extLst>
              <a:ext uri="{FF2B5EF4-FFF2-40B4-BE49-F238E27FC236}">
                <a16:creationId xmlns:a16="http://schemas.microsoft.com/office/drawing/2014/main" id="{8F1CD9A9-13E7-54D6-D744-F4D74AB73BA1}"/>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93C03D77-44FA-D2CB-7712-7B87F0B522FE}"/>
              </a:ext>
            </a:extLst>
          </p:cNvPr>
          <p:cNvSpPr>
            <a:spLocks noGrp="1"/>
          </p:cNvSpPr>
          <p:nvPr>
            <p:ph type="sldNum" sz="quarter" idx="12"/>
          </p:nvPr>
        </p:nvSpPr>
        <p:spPr/>
        <p:txBody>
          <a:bodyPr/>
          <a:lstStyle/>
          <a:p>
            <a:fld id="{E1193FDA-3F31-7447-9036-CE2A6D2C6802}" type="slidenum">
              <a:rPr lang="en-DE" smtClean="0"/>
              <a:t>‹#›</a:t>
            </a:fld>
            <a:endParaRPr lang="en-DE"/>
          </a:p>
        </p:txBody>
      </p:sp>
    </p:spTree>
    <p:extLst>
      <p:ext uri="{BB962C8B-B14F-4D97-AF65-F5344CB8AC3E}">
        <p14:creationId xmlns:p14="http://schemas.microsoft.com/office/powerpoint/2010/main" val="247714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81F9-208B-A2A7-2127-354152C35A2A}"/>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18A73F78-03F9-FADE-6235-04D19B7F85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E659842E-5C2C-BBD1-9184-C04EBE18C277}"/>
              </a:ext>
            </a:extLst>
          </p:cNvPr>
          <p:cNvSpPr>
            <a:spLocks noGrp="1"/>
          </p:cNvSpPr>
          <p:nvPr>
            <p:ph type="dt" sz="half" idx="10"/>
          </p:nvPr>
        </p:nvSpPr>
        <p:spPr/>
        <p:txBody>
          <a:bodyPr/>
          <a:lstStyle/>
          <a:p>
            <a:fld id="{B8C8A96D-A8D9-2F41-8C17-073F4EA05B06}" type="datetime1">
              <a:rPr lang="de-DE" smtClean="0"/>
              <a:t>11.12.25</a:t>
            </a:fld>
            <a:endParaRPr lang="en-DE"/>
          </a:p>
        </p:txBody>
      </p:sp>
      <p:sp>
        <p:nvSpPr>
          <p:cNvPr id="5" name="Footer Placeholder 4">
            <a:extLst>
              <a:ext uri="{FF2B5EF4-FFF2-40B4-BE49-F238E27FC236}">
                <a16:creationId xmlns:a16="http://schemas.microsoft.com/office/drawing/2014/main" id="{88425425-2B69-89B1-B905-68304586A30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BE6DF21-44E1-E252-9CDA-FE5506F7B5EB}"/>
              </a:ext>
            </a:extLst>
          </p:cNvPr>
          <p:cNvSpPr>
            <a:spLocks noGrp="1"/>
          </p:cNvSpPr>
          <p:nvPr>
            <p:ph type="sldNum" sz="quarter" idx="12"/>
          </p:nvPr>
        </p:nvSpPr>
        <p:spPr/>
        <p:txBody>
          <a:bodyPr/>
          <a:lstStyle/>
          <a:p>
            <a:fld id="{E1193FDA-3F31-7447-9036-CE2A6D2C6802}" type="slidenum">
              <a:rPr lang="en-DE" smtClean="0"/>
              <a:t>‹#›</a:t>
            </a:fld>
            <a:endParaRPr lang="en-DE"/>
          </a:p>
        </p:txBody>
      </p:sp>
    </p:spTree>
    <p:extLst>
      <p:ext uri="{BB962C8B-B14F-4D97-AF65-F5344CB8AC3E}">
        <p14:creationId xmlns:p14="http://schemas.microsoft.com/office/powerpoint/2010/main" val="1659582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BF9F93-7C3C-34CA-5EDD-D8F91417FF8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F83ED4B5-99F7-96F2-9D6C-93B6AAE8420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85FCA0D9-B0B4-BE5A-62A6-181C86609A31}"/>
              </a:ext>
            </a:extLst>
          </p:cNvPr>
          <p:cNvSpPr>
            <a:spLocks noGrp="1"/>
          </p:cNvSpPr>
          <p:nvPr>
            <p:ph type="dt" sz="half" idx="10"/>
          </p:nvPr>
        </p:nvSpPr>
        <p:spPr/>
        <p:txBody>
          <a:bodyPr/>
          <a:lstStyle/>
          <a:p>
            <a:fld id="{2104EA4C-246B-6346-86E1-C91ECAE8089B}" type="datetime1">
              <a:rPr lang="de-DE" smtClean="0"/>
              <a:t>11.12.25</a:t>
            </a:fld>
            <a:endParaRPr lang="en-DE"/>
          </a:p>
        </p:txBody>
      </p:sp>
      <p:sp>
        <p:nvSpPr>
          <p:cNvPr id="5" name="Footer Placeholder 4">
            <a:extLst>
              <a:ext uri="{FF2B5EF4-FFF2-40B4-BE49-F238E27FC236}">
                <a16:creationId xmlns:a16="http://schemas.microsoft.com/office/drawing/2014/main" id="{45819352-21B3-BBC8-6DF7-671117409BA5}"/>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A44336BC-2A9D-52C7-80E1-A43808CD4E94}"/>
              </a:ext>
            </a:extLst>
          </p:cNvPr>
          <p:cNvSpPr>
            <a:spLocks noGrp="1"/>
          </p:cNvSpPr>
          <p:nvPr>
            <p:ph type="sldNum" sz="quarter" idx="12"/>
          </p:nvPr>
        </p:nvSpPr>
        <p:spPr/>
        <p:txBody>
          <a:bodyPr/>
          <a:lstStyle/>
          <a:p>
            <a:fld id="{E1193FDA-3F31-7447-9036-CE2A6D2C6802}" type="slidenum">
              <a:rPr lang="en-DE" smtClean="0"/>
              <a:t>‹#›</a:t>
            </a:fld>
            <a:endParaRPr lang="en-DE"/>
          </a:p>
        </p:txBody>
      </p:sp>
    </p:spTree>
    <p:extLst>
      <p:ext uri="{BB962C8B-B14F-4D97-AF65-F5344CB8AC3E}">
        <p14:creationId xmlns:p14="http://schemas.microsoft.com/office/powerpoint/2010/main" val="264497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357F8-67A4-BC94-AC2C-86E7CF1C1B10}"/>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7B1ED2F6-1CF1-BD53-6D00-22F9240DE48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61321105-741C-F78B-F2E5-B4D605645D6D}"/>
              </a:ext>
            </a:extLst>
          </p:cNvPr>
          <p:cNvSpPr>
            <a:spLocks noGrp="1"/>
          </p:cNvSpPr>
          <p:nvPr>
            <p:ph type="dt" sz="half" idx="10"/>
          </p:nvPr>
        </p:nvSpPr>
        <p:spPr/>
        <p:txBody>
          <a:bodyPr/>
          <a:lstStyle/>
          <a:p>
            <a:fld id="{B855E7CB-FFAF-0B45-A55A-2AD58E88CC14}" type="datetime1">
              <a:rPr lang="de-DE" smtClean="0"/>
              <a:t>11.12.25</a:t>
            </a:fld>
            <a:endParaRPr lang="en-DE"/>
          </a:p>
        </p:txBody>
      </p:sp>
      <p:sp>
        <p:nvSpPr>
          <p:cNvPr id="5" name="Footer Placeholder 4">
            <a:extLst>
              <a:ext uri="{FF2B5EF4-FFF2-40B4-BE49-F238E27FC236}">
                <a16:creationId xmlns:a16="http://schemas.microsoft.com/office/drawing/2014/main" id="{3A1FB196-8FD2-3019-2E1C-6618C7C4E3B2}"/>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F211A851-E69D-F14D-3680-E69E8D5F39E2}"/>
              </a:ext>
            </a:extLst>
          </p:cNvPr>
          <p:cNvSpPr>
            <a:spLocks noGrp="1"/>
          </p:cNvSpPr>
          <p:nvPr>
            <p:ph type="sldNum" sz="quarter" idx="12"/>
          </p:nvPr>
        </p:nvSpPr>
        <p:spPr/>
        <p:txBody>
          <a:bodyPr/>
          <a:lstStyle/>
          <a:p>
            <a:fld id="{E1193FDA-3F31-7447-9036-CE2A6D2C6802}" type="slidenum">
              <a:rPr lang="en-DE" smtClean="0"/>
              <a:t>‹#›</a:t>
            </a:fld>
            <a:endParaRPr lang="en-DE"/>
          </a:p>
        </p:txBody>
      </p:sp>
    </p:spTree>
    <p:extLst>
      <p:ext uri="{BB962C8B-B14F-4D97-AF65-F5344CB8AC3E}">
        <p14:creationId xmlns:p14="http://schemas.microsoft.com/office/powerpoint/2010/main" val="4166762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81136-0E17-4B04-576A-82FBEB36FD1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EF63DB2A-5118-984F-1E57-F2DA630275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57DB6F4-70E5-9247-C80D-DF05D3C7A5C0}"/>
              </a:ext>
            </a:extLst>
          </p:cNvPr>
          <p:cNvSpPr>
            <a:spLocks noGrp="1"/>
          </p:cNvSpPr>
          <p:nvPr>
            <p:ph type="dt" sz="half" idx="10"/>
          </p:nvPr>
        </p:nvSpPr>
        <p:spPr/>
        <p:txBody>
          <a:bodyPr/>
          <a:lstStyle/>
          <a:p>
            <a:fld id="{86299FA4-FB48-FF4D-B2FA-7EF78520523D}" type="datetime1">
              <a:rPr lang="de-DE" smtClean="0"/>
              <a:t>11.12.25</a:t>
            </a:fld>
            <a:endParaRPr lang="en-DE"/>
          </a:p>
        </p:txBody>
      </p:sp>
      <p:sp>
        <p:nvSpPr>
          <p:cNvPr id="5" name="Footer Placeholder 4">
            <a:extLst>
              <a:ext uri="{FF2B5EF4-FFF2-40B4-BE49-F238E27FC236}">
                <a16:creationId xmlns:a16="http://schemas.microsoft.com/office/drawing/2014/main" id="{7C5AEC05-E681-7C68-1E4E-39E955FAA01B}"/>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9D5174F2-E742-55F8-32B7-DE177F6D2C64}"/>
              </a:ext>
            </a:extLst>
          </p:cNvPr>
          <p:cNvSpPr>
            <a:spLocks noGrp="1"/>
          </p:cNvSpPr>
          <p:nvPr>
            <p:ph type="sldNum" sz="quarter" idx="12"/>
          </p:nvPr>
        </p:nvSpPr>
        <p:spPr/>
        <p:txBody>
          <a:bodyPr/>
          <a:lstStyle/>
          <a:p>
            <a:fld id="{E1193FDA-3F31-7447-9036-CE2A6D2C6802}" type="slidenum">
              <a:rPr lang="en-DE" smtClean="0"/>
              <a:t>‹#›</a:t>
            </a:fld>
            <a:endParaRPr lang="en-DE"/>
          </a:p>
        </p:txBody>
      </p:sp>
    </p:spTree>
    <p:extLst>
      <p:ext uri="{BB962C8B-B14F-4D97-AF65-F5344CB8AC3E}">
        <p14:creationId xmlns:p14="http://schemas.microsoft.com/office/powerpoint/2010/main" val="2796089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B8131-EA2C-DBF4-2E63-99FAADDDDD0B}"/>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3FF8F1BC-9FCE-AE90-9AEE-FF02A968A55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712EBD1B-81C3-98AA-1821-85095B85142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8CBEE372-8114-B4DE-DFFA-CE61856CF9C6}"/>
              </a:ext>
            </a:extLst>
          </p:cNvPr>
          <p:cNvSpPr>
            <a:spLocks noGrp="1"/>
          </p:cNvSpPr>
          <p:nvPr>
            <p:ph type="dt" sz="half" idx="10"/>
          </p:nvPr>
        </p:nvSpPr>
        <p:spPr/>
        <p:txBody>
          <a:bodyPr/>
          <a:lstStyle/>
          <a:p>
            <a:fld id="{AE441F89-1B0F-E442-A5BC-217589102223}" type="datetime1">
              <a:rPr lang="de-DE" smtClean="0"/>
              <a:t>11.12.25</a:t>
            </a:fld>
            <a:endParaRPr lang="en-DE"/>
          </a:p>
        </p:txBody>
      </p:sp>
      <p:sp>
        <p:nvSpPr>
          <p:cNvPr id="6" name="Footer Placeholder 5">
            <a:extLst>
              <a:ext uri="{FF2B5EF4-FFF2-40B4-BE49-F238E27FC236}">
                <a16:creationId xmlns:a16="http://schemas.microsoft.com/office/drawing/2014/main" id="{C0CB140C-1926-BCED-6A99-316360C23131}"/>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320AE59A-E3C2-EC59-0695-08807EA40C8F}"/>
              </a:ext>
            </a:extLst>
          </p:cNvPr>
          <p:cNvSpPr>
            <a:spLocks noGrp="1"/>
          </p:cNvSpPr>
          <p:nvPr>
            <p:ph type="sldNum" sz="quarter" idx="12"/>
          </p:nvPr>
        </p:nvSpPr>
        <p:spPr/>
        <p:txBody>
          <a:bodyPr/>
          <a:lstStyle/>
          <a:p>
            <a:fld id="{E1193FDA-3F31-7447-9036-CE2A6D2C6802}" type="slidenum">
              <a:rPr lang="en-DE" smtClean="0"/>
              <a:t>‹#›</a:t>
            </a:fld>
            <a:endParaRPr lang="en-DE"/>
          </a:p>
        </p:txBody>
      </p:sp>
    </p:spTree>
    <p:extLst>
      <p:ext uri="{BB962C8B-B14F-4D97-AF65-F5344CB8AC3E}">
        <p14:creationId xmlns:p14="http://schemas.microsoft.com/office/powerpoint/2010/main" val="2331645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C2851-ACA7-2769-3D3F-4349E26869DF}"/>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0ABB1F72-BFB0-E9F7-8873-9286F995F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E57DEA6-12A1-F3EE-D7B1-53C53768A86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F156A3C7-E64A-FA18-8D7E-D08466AC40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E3AAF37-FBA8-711D-80E7-196329D7B90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899F84D4-8774-E498-45F8-C7974D1C93C4}"/>
              </a:ext>
            </a:extLst>
          </p:cNvPr>
          <p:cNvSpPr>
            <a:spLocks noGrp="1"/>
          </p:cNvSpPr>
          <p:nvPr>
            <p:ph type="dt" sz="half" idx="10"/>
          </p:nvPr>
        </p:nvSpPr>
        <p:spPr/>
        <p:txBody>
          <a:bodyPr/>
          <a:lstStyle/>
          <a:p>
            <a:fld id="{C13A322F-B7F8-8B48-B831-EFC192EE5DB7}" type="datetime1">
              <a:rPr lang="de-DE" smtClean="0"/>
              <a:t>11.12.25</a:t>
            </a:fld>
            <a:endParaRPr lang="en-DE"/>
          </a:p>
        </p:txBody>
      </p:sp>
      <p:sp>
        <p:nvSpPr>
          <p:cNvPr id="8" name="Footer Placeholder 7">
            <a:extLst>
              <a:ext uri="{FF2B5EF4-FFF2-40B4-BE49-F238E27FC236}">
                <a16:creationId xmlns:a16="http://schemas.microsoft.com/office/drawing/2014/main" id="{F3D663A7-16C2-324B-6AF0-1E801F4EAE2D}"/>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0039F6D6-B9DA-363A-CB0B-336D48CB954B}"/>
              </a:ext>
            </a:extLst>
          </p:cNvPr>
          <p:cNvSpPr>
            <a:spLocks noGrp="1"/>
          </p:cNvSpPr>
          <p:nvPr>
            <p:ph type="sldNum" sz="quarter" idx="12"/>
          </p:nvPr>
        </p:nvSpPr>
        <p:spPr/>
        <p:txBody>
          <a:bodyPr/>
          <a:lstStyle/>
          <a:p>
            <a:fld id="{E1193FDA-3F31-7447-9036-CE2A6D2C6802}" type="slidenum">
              <a:rPr lang="en-DE" smtClean="0"/>
              <a:t>‹#›</a:t>
            </a:fld>
            <a:endParaRPr lang="en-DE"/>
          </a:p>
        </p:txBody>
      </p:sp>
    </p:spTree>
    <p:extLst>
      <p:ext uri="{BB962C8B-B14F-4D97-AF65-F5344CB8AC3E}">
        <p14:creationId xmlns:p14="http://schemas.microsoft.com/office/powerpoint/2010/main" val="3952311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CEBEB-6557-B06B-F37B-C77EF1EF8063}"/>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E0C23A53-1A87-B558-B87C-5A459B96C22E}"/>
              </a:ext>
            </a:extLst>
          </p:cNvPr>
          <p:cNvSpPr>
            <a:spLocks noGrp="1"/>
          </p:cNvSpPr>
          <p:nvPr>
            <p:ph type="dt" sz="half" idx="10"/>
          </p:nvPr>
        </p:nvSpPr>
        <p:spPr/>
        <p:txBody>
          <a:bodyPr/>
          <a:lstStyle/>
          <a:p>
            <a:fld id="{9EDC82A1-83A0-F448-88B0-4B7067D46525}" type="datetime1">
              <a:rPr lang="de-DE" smtClean="0"/>
              <a:t>11.12.25</a:t>
            </a:fld>
            <a:endParaRPr lang="en-DE"/>
          </a:p>
        </p:txBody>
      </p:sp>
      <p:sp>
        <p:nvSpPr>
          <p:cNvPr id="4" name="Footer Placeholder 3">
            <a:extLst>
              <a:ext uri="{FF2B5EF4-FFF2-40B4-BE49-F238E27FC236}">
                <a16:creationId xmlns:a16="http://schemas.microsoft.com/office/drawing/2014/main" id="{398F2FBD-7F90-D713-A09C-13C01B65B371}"/>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3C19B681-F78F-39BB-5164-6D8F21C64B02}"/>
              </a:ext>
            </a:extLst>
          </p:cNvPr>
          <p:cNvSpPr>
            <a:spLocks noGrp="1"/>
          </p:cNvSpPr>
          <p:nvPr>
            <p:ph type="sldNum" sz="quarter" idx="12"/>
          </p:nvPr>
        </p:nvSpPr>
        <p:spPr/>
        <p:txBody>
          <a:bodyPr/>
          <a:lstStyle/>
          <a:p>
            <a:fld id="{E1193FDA-3F31-7447-9036-CE2A6D2C6802}" type="slidenum">
              <a:rPr lang="en-DE" smtClean="0"/>
              <a:t>‹#›</a:t>
            </a:fld>
            <a:endParaRPr lang="en-DE"/>
          </a:p>
        </p:txBody>
      </p:sp>
    </p:spTree>
    <p:extLst>
      <p:ext uri="{BB962C8B-B14F-4D97-AF65-F5344CB8AC3E}">
        <p14:creationId xmlns:p14="http://schemas.microsoft.com/office/powerpoint/2010/main" val="3276474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8FDF1A-F7F6-156F-4F35-3173456FEE74}"/>
              </a:ext>
            </a:extLst>
          </p:cNvPr>
          <p:cNvSpPr>
            <a:spLocks noGrp="1"/>
          </p:cNvSpPr>
          <p:nvPr>
            <p:ph type="dt" sz="half" idx="10"/>
          </p:nvPr>
        </p:nvSpPr>
        <p:spPr/>
        <p:txBody>
          <a:bodyPr/>
          <a:lstStyle/>
          <a:p>
            <a:fld id="{B8C61830-60E6-2548-8328-9F3B62F8BAA8}" type="datetime1">
              <a:rPr lang="de-DE" smtClean="0"/>
              <a:t>11.12.25</a:t>
            </a:fld>
            <a:endParaRPr lang="en-DE"/>
          </a:p>
        </p:txBody>
      </p:sp>
      <p:sp>
        <p:nvSpPr>
          <p:cNvPr id="3" name="Footer Placeholder 2">
            <a:extLst>
              <a:ext uri="{FF2B5EF4-FFF2-40B4-BE49-F238E27FC236}">
                <a16:creationId xmlns:a16="http://schemas.microsoft.com/office/drawing/2014/main" id="{03914113-F06B-9F3A-4C64-DEB429DDD397}"/>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B21CAF15-000A-F817-4D20-BC18D19E64E2}"/>
              </a:ext>
            </a:extLst>
          </p:cNvPr>
          <p:cNvSpPr>
            <a:spLocks noGrp="1"/>
          </p:cNvSpPr>
          <p:nvPr>
            <p:ph type="sldNum" sz="quarter" idx="12"/>
          </p:nvPr>
        </p:nvSpPr>
        <p:spPr/>
        <p:txBody>
          <a:bodyPr/>
          <a:lstStyle/>
          <a:p>
            <a:fld id="{E1193FDA-3F31-7447-9036-CE2A6D2C6802}" type="slidenum">
              <a:rPr lang="en-DE" smtClean="0"/>
              <a:t>‹#›</a:t>
            </a:fld>
            <a:endParaRPr lang="en-DE"/>
          </a:p>
        </p:txBody>
      </p:sp>
    </p:spTree>
    <p:extLst>
      <p:ext uri="{BB962C8B-B14F-4D97-AF65-F5344CB8AC3E}">
        <p14:creationId xmlns:p14="http://schemas.microsoft.com/office/powerpoint/2010/main" val="16077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7144E-A6FE-7C54-F751-D47CF1A75C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B90938E3-D87C-C4B1-BF9A-28E9D44A98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1F114190-5FC8-DB09-E7E1-FDEF24FEC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9D2731-17BF-9ACA-18B1-375504D9BAEC}"/>
              </a:ext>
            </a:extLst>
          </p:cNvPr>
          <p:cNvSpPr>
            <a:spLocks noGrp="1"/>
          </p:cNvSpPr>
          <p:nvPr>
            <p:ph type="dt" sz="half" idx="10"/>
          </p:nvPr>
        </p:nvSpPr>
        <p:spPr/>
        <p:txBody>
          <a:bodyPr/>
          <a:lstStyle/>
          <a:p>
            <a:fld id="{FBC1404F-BD93-5A42-A99B-821D7FEEC18F}" type="datetime1">
              <a:rPr lang="de-DE" smtClean="0"/>
              <a:t>11.12.25</a:t>
            </a:fld>
            <a:endParaRPr lang="en-DE"/>
          </a:p>
        </p:txBody>
      </p:sp>
      <p:sp>
        <p:nvSpPr>
          <p:cNvPr id="6" name="Footer Placeholder 5">
            <a:extLst>
              <a:ext uri="{FF2B5EF4-FFF2-40B4-BE49-F238E27FC236}">
                <a16:creationId xmlns:a16="http://schemas.microsoft.com/office/drawing/2014/main" id="{803A71CF-125C-71B6-9A92-5CC91AD3CB19}"/>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39BFD2D3-010F-572C-890D-64BDB6491437}"/>
              </a:ext>
            </a:extLst>
          </p:cNvPr>
          <p:cNvSpPr>
            <a:spLocks noGrp="1"/>
          </p:cNvSpPr>
          <p:nvPr>
            <p:ph type="sldNum" sz="quarter" idx="12"/>
          </p:nvPr>
        </p:nvSpPr>
        <p:spPr/>
        <p:txBody>
          <a:bodyPr/>
          <a:lstStyle/>
          <a:p>
            <a:fld id="{E1193FDA-3F31-7447-9036-CE2A6D2C6802}" type="slidenum">
              <a:rPr lang="en-DE" smtClean="0"/>
              <a:t>‹#›</a:t>
            </a:fld>
            <a:endParaRPr lang="en-DE"/>
          </a:p>
        </p:txBody>
      </p:sp>
    </p:spTree>
    <p:extLst>
      <p:ext uri="{BB962C8B-B14F-4D97-AF65-F5344CB8AC3E}">
        <p14:creationId xmlns:p14="http://schemas.microsoft.com/office/powerpoint/2010/main" val="374832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D4E91-8DE2-0577-C3B2-B06496FC8A9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605F3C44-C3BA-8F72-CC9E-A233747319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8FEFAE9E-2CFA-B482-413B-EE1CDC3FF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03F41C-C56A-9817-26E3-917EC023811D}"/>
              </a:ext>
            </a:extLst>
          </p:cNvPr>
          <p:cNvSpPr>
            <a:spLocks noGrp="1"/>
          </p:cNvSpPr>
          <p:nvPr>
            <p:ph type="dt" sz="half" idx="10"/>
          </p:nvPr>
        </p:nvSpPr>
        <p:spPr/>
        <p:txBody>
          <a:bodyPr/>
          <a:lstStyle/>
          <a:p>
            <a:fld id="{198C8264-EAF8-064F-891C-3815BC38B09F}" type="datetime1">
              <a:rPr lang="de-DE" smtClean="0"/>
              <a:t>11.12.25</a:t>
            </a:fld>
            <a:endParaRPr lang="en-DE"/>
          </a:p>
        </p:txBody>
      </p:sp>
      <p:sp>
        <p:nvSpPr>
          <p:cNvPr id="6" name="Footer Placeholder 5">
            <a:extLst>
              <a:ext uri="{FF2B5EF4-FFF2-40B4-BE49-F238E27FC236}">
                <a16:creationId xmlns:a16="http://schemas.microsoft.com/office/drawing/2014/main" id="{2E66AF3A-9549-77C1-B095-57CDB86D337D}"/>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344D4301-2CF6-16E4-B1FD-F9F955F15DFE}"/>
              </a:ext>
            </a:extLst>
          </p:cNvPr>
          <p:cNvSpPr>
            <a:spLocks noGrp="1"/>
          </p:cNvSpPr>
          <p:nvPr>
            <p:ph type="sldNum" sz="quarter" idx="12"/>
          </p:nvPr>
        </p:nvSpPr>
        <p:spPr/>
        <p:txBody>
          <a:bodyPr/>
          <a:lstStyle/>
          <a:p>
            <a:fld id="{E1193FDA-3F31-7447-9036-CE2A6D2C6802}" type="slidenum">
              <a:rPr lang="en-DE" smtClean="0"/>
              <a:t>‹#›</a:t>
            </a:fld>
            <a:endParaRPr lang="en-DE"/>
          </a:p>
        </p:txBody>
      </p:sp>
    </p:spTree>
    <p:extLst>
      <p:ext uri="{BB962C8B-B14F-4D97-AF65-F5344CB8AC3E}">
        <p14:creationId xmlns:p14="http://schemas.microsoft.com/office/powerpoint/2010/main" val="188249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00A6A-B164-C970-0DEB-D687F4E45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F0B8C643-7265-0873-503F-DD995E26B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F4E27373-FA13-9450-1F13-B4029896A6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3A3925-05D8-134E-B6E1-DDC9492DD4F4}" type="datetime1">
              <a:rPr lang="de-DE" smtClean="0"/>
              <a:t>11.12.25</a:t>
            </a:fld>
            <a:endParaRPr lang="en-DE"/>
          </a:p>
        </p:txBody>
      </p:sp>
      <p:sp>
        <p:nvSpPr>
          <p:cNvPr id="5" name="Footer Placeholder 4">
            <a:extLst>
              <a:ext uri="{FF2B5EF4-FFF2-40B4-BE49-F238E27FC236}">
                <a16:creationId xmlns:a16="http://schemas.microsoft.com/office/drawing/2014/main" id="{097E77DE-C304-ED54-5337-3260595EA2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E28BEE21-CFEB-79B4-9B65-E018CA0A7F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193FDA-3F31-7447-9036-CE2A6D2C6802}" type="slidenum">
              <a:rPr lang="en-DE" smtClean="0"/>
              <a:t>‹#›</a:t>
            </a:fld>
            <a:endParaRPr lang="en-DE"/>
          </a:p>
        </p:txBody>
      </p:sp>
    </p:spTree>
    <p:extLst>
      <p:ext uri="{BB962C8B-B14F-4D97-AF65-F5344CB8AC3E}">
        <p14:creationId xmlns:p14="http://schemas.microsoft.com/office/powerpoint/2010/main" val="3596174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tdIcJb80qP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1x.tech/neo" TargetMode="External"/><Relationship Id="rId5" Type="http://schemas.openxmlformats.org/officeDocument/2006/relationships/hyperlink" Target="https://multigen-audio.github.io/" TargetMode="External"/><Relationship Id="rId4" Type="http://schemas.openxmlformats.org/officeDocument/2006/relationships/hyperlink" Target="https://www.youtube.com/watch?v=_U7zTyS338I"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hebridge.in/cricket/what-is-ultra-edge-technology-reasons-for-glitches-in-cricket-ipl-31350?utm_source=chatgpt.com" TargetMode="External"/><Relationship Id="rId7" Type="http://schemas.openxmlformats.org/officeDocument/2006/relationships/hyperlink" Target="https://techxplore.com/news/2025-12-ai-powered-robotic-dog-human.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prothermalimaging.com/acoustic-imaging-for-mechanical-fault-detection/" TargetMode="External"/><Relationship Id="rId5" Type="http://schemas.openxmlformats.org/officeDocument/2006/relationships/hyperlink" Target="https://www.pmmag.com/articles/100631-the-art-of-water-leak-detection" TargetMode="External"/><Relationship Id="rId4" Type="http://schemas.openxmlformats.org/officeDocument/2006/relationships/hyperlink" Target="https://www.quora.com/Which-material-is-used-to-convert-sound-energy-signals-into-electrical-signal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greyorange.com/warehouse/history-of-robots-in-warehous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dreamstime.com/humanoid-robot-demonstrates-precise-water-pouring-sleek-white-exterior-illuminated-blue-accents-transparent-image40440183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E4F87-E192-BBE8-E4A4-34C4E1C7F666}"/>
              </a:ext>
            </a:extLst>
          </p:cNvPr>
          <p:cNvSpPr/>
          <p:nvPr/>
        </p:nvSpPr>
        <p:spPr>
          <a:xfrm>
            <a:off x="0" y="-1"/>
            <a:ext cx="12192000" cy="35099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619269D6-EC34-A425-1D9E-48C8EE093D4A}"/>
              </a:ext>
            </a:extLst>
          </p:cNvPr>
          <p:cNvSpPr>
            <a:spLocks noGrp="1"/>
          </p:cNvSpPr>
          <p:nvPr>
            <p:ph type="ctrTitle"/>
          </p:nvPr>
        </p:nvSpPr>
        <p:spPr/>
        <p:txBody>
          <a:bodyPr>
            <a:normAutofit/>
          </a:bodyPr>
          <a:lstStyle/>
          <a:p>
            <a:r>
              <a:rPr lang="en-DE" sz="5500" dirty="0">
                <a:solidFill>
                  <a:schemeClr val="bg2"/>
                </a:solidFill>
              </a:rPr>
              <a:t>Sound Recognition in Robotics</a:t>
            </a:r>
          </a:p>
        </p:txBody>
      </p:sp>
      <p:sp>
        <p:nvSpPr>
          <p:cNvPr id="3" name="Subtitle 2">
            <a:extLst>
              <a:ext uri="{FF2B5EF4-FFF2-40B4-BE49-F238E27FC236}">
                <a16:creationId xmlns:a16="http://schemas.microsoft.com/office/drawing/2014/main" id="{2DCC7145-0778-C50D-E309-E807FA892693}"/>
              </a:ext>
            </a:extLst>
          </p:cNvPr>
          <p:cNvSpPr>
            <a:spLocks noGrp="1"/>
          </p:cNvSpPr>
          <p:nvPr>
            <p:ph type="subTitle" idx="1"/>
          </p:nvPr>
        </p:nvSpPr>
        <p:spPr/>
        <p:txBody>
          <a:bodyPr>
            <a:normAutofit lnSpcReduction="10000"/>
          </a:bodyPr>
          <a:lstStyle/>
          <a:p>
            <a:r>
              <a:rPr lang="en-DE" dirty="0"/>
              <a:t>Presentor: Sabeeh ur Rehman Sulehri</a:t>
            </a:r>
          </a:p>
          <a:p>
            <a:endParaRPr lang="en-DE" dirty="0"/>
          </a:p>
          <a:p>
            <a:endParaRPr lang="en-DE" dirty="0"/>
          </a:p>
          <a:p>
            <a:r>
              <a:rPr lang="en-DE" sz="2200" dirty="0"/>
              <a:t>Date: 11</a:t>
            </a:r>
            <a:r>
              <a:rPr lang="en-DE" sz="2200" baseline="30000" dirty="0"/>
              <a:t>th</a:t>
            </a:r>
            <a:r>
              <a:rPr lang="en-DE" sz="2200" dirty="0"/>
              <a:t> December 2025</a:t>
            </a:r>
          </a:p>
        </p:txBody>
      </p:sp>
    </p:spTree>
    <p:extLst>
      <p:ext uri="{BB962C8B-B14F-4D97-AF65-F5344CB8AC3E}">
        <p14:creationId xmlns:p14="http://schemas.microsoft.com/office/powerpoint/2010/main" val="3167906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A43D-4063-45C1-BD5F-2F6F895859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6058659-D015-D08C-1721-8F13E187CEC5}"/>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E5DE5A31-EFD8-AAAA-2EB6-DE52155FCE19}"/>
              </a:ext>
            </a:extLst>
          </p:cNvPr>
          <p:cNvSpPr>
            <a:spLocks noGrp="1"/>
          </p:cNvSpPr>
          <p:nvPr>
            <p:ph type="title"/>
          </p:nvPr>
        </p:nvSpPr>
        <p:spPr>
          <a:xfrm>
            <a:off x="0" y="-1"/>
            <a:ext cx="12192000" cy="1129857"/>
          </a:xfrm>
        </p:spPr>
        <p:txBody>
          <a:bodyPr>
            <a:normAutofit/>
          </a:bodyPr>
          <a:lstStyle/>
          <a:p>
            <a:r>
              <a:rPr kumimoji="0" lang="en-DE" sz="3000" b="0" i="0" u="none" strike="noStrike" kern="1200" cap="none" spc="0" normalizeH="0" baseline="0" noProof="0" dirty="0">
                <a:ln>
                  <a:noFill/>
                </a:ln>
                <a:solidFill>
                  <a:schemeClr val="bg2"/>
                </a:solidFill>
                <a:effectLst/>
                <a:uLnTx/>
                <a:uFillTx/>
                <a:latin typeface="+mn-lt"/>
                <a:ea typeface="+mj-ea"/>
                <a:cs typeface="Times New Roman" panose="02020603050405020304" pitchFamily="18" charset="0"/>
              </a:rPr>
              <a:t>	</a:t>
            </a:r>
            <a:r>
              <a:rPr kumimoji="0" lang="en-DE" sz="3000" b="0" i="0" u="none" strike="noStrike" kern="1200" cap="none" spc="0" normalizeH="0" baseline="0" noProof="0" dirty="0">
                <a:ln>
                  <a:noFill/>
                </a:ln>
                <a:solidFill>
                  <a:srgbClr val="E8E8E8"/>
                </a:solidFill>
                <a:effectLst/>
                <a:uLnTx/>
                <a:uFillTx/>
                <a:latin typeface="Aptos" panose="02110004020202020204"/>
                <a:ea typeface="+mj-ea"/>
                <a:cs typeface="Times New Roman" panose="02020603050405020304" pitchFamily="18" charset="0"/>
              </a:rPr>
              <a:t>2) Demonstration of Liquid Height Estimation using sound + haptics</a:t>
            </a:r>
            <a:endParaRPr lang="en-DE" sz="3000" dirty="0">
              <a:solidFill>
                <a:schemeClr val="bg2"/>
              </a:solidFill>
              <a:latin typeface="+mn-lt"/>
              <a:cs typeface="Times New Roman" panose="02020603050405020304" pitchFamily="18" charset="0"/>
            </a:endParaRPr>
          </a:p>
        </p:txBody>
      </p:sp>
      <p:pic>
        <p:nvPicPr>
          <p:cNvPr id="2" name="2.mov">
            <a:hlinkClick r:id="" action="ppaction://media"/>
            <a:extLst>
              <a:ext uri="{FF2B5EF4-FFF2-40B4-BE49-F238E27FC236}">
                <a16:creationId xmlns:a16="http://schemas.microsoft.com/office/drawing/2014/main" id="{C2A65969-AC2B-68F7-8369-02A0401A56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19325" y="1533525"/>
            <a:ext cx="7753350" cy="4351338"/>
          </a:xfrm>
        </p:spPr>
      </p:pic>
      <p:sp>
        <p:nvSpPr>
          <p:cNvPr id="8" name="Footer Placeholder 7">
            <a:extLst>
              <a:ext uri="{FF2B5EF4-FFF2-40B4-BE49-F238E27FC236}">
                <a16:creationId xmlns:a16="http://schemas.microsoft.com/office/drawing/2014/main" id="{93751894-FC86-57CD-4471-CA719426D3B7}"/>
              </a:ext>
            </a:extLst>
          </p:cNvPr>
          <p:cNvSpPr>
            <a:spLocks noGrp="1"/>
          </p:cNvSpPr>
          <p:nvPr>
            <p:ph type="ftr" sz="quarter" idx="11"/>
          </p:nvPr>
        </p:nvSpPr>
        <p:spPr/>
        <p:txBody>
          <a:bodyPr/>
          <a:lstStyle/>
          <a:p>
            <a:r>
              <a:rPr lang="en-DE" dirty="0"/>
              <a:t>[5]</a:t>
            </a:r>
          </a:p>
        </p:txBody>
      </p:sp>
      <p:sp>
        <p:nvSpPr>
          <p:cNvPr id="9" name="Slide Number Placeholder 8">
            <a:extLst>
              <a:ext uri="{FF2B5EF4-FFF2-40B4-BE49-F238E27FC236}">
                <a16:creationId xmlns:a16="http://schemas.microsoft.com/office/drawing/2014/main" id="{01B77AF3-632C-ED0F-6DFA-37E85464DE66}"/>
              </a:ext>
            </a:extLst>
          </p:cNvPr>
          <p:cNvSpPr>
            <a:spLocks noGrp="1"/>
          </p:cNvSpPr>
          <p:nvPr>
            <p:ph type="sldNum" sz="quarter" idx="12"/>
          </p:nvPr>
        </p:nvSpPr>
        <p:spPr/>
        <p:txBody>
          <a:bodyPr/>
          <a:lstStyle/>
          <a:p>
            <a:fld id="{E1193FDA-3F31-7447-9036-CE2A6D2C6802}" type="slidenum">
              <a:rPr lang="en-DE" smtClean="0"/>
              <a:t>9</a:t>
            </a:fld>
            <a:endParaRPr lang="en-DE"/>
          </a:p>
        </p:txBody>
      </p:sp>
    </p:spTree>
    <p:extLst>
      <p:ext uri="{BB962C8B-B14F-4D97-AF65-F5344CB8AC3E}">
        <p14:creationId xmlns:p14="http://schemas.microsoft.com/office/powerpoint/2010/main" val="66063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50529-A3F6-740D-8633-55BE20C06F7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C362427-DF06-2DC8-DFBB-5C73548012BE}"/>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3976540A-42E1-48F3-C15A-749B7581FE5A}"/>
              </a:ext>
            </a:extLst>
          </p:cNvPr>
          <p:cNvSpPr>
            <a:spLocks noGrp="1"/>
          </p:cNvSpPr>
          <p:nvPr>
            <p:ph type="title"/>
          </p:nvPr>
        </p:nvSpPr>
        <p:spPr>
          <a:xfrm>
            <a:off x="0" y="-1"/>
            <a:ext cx="12192000" cy="1129857"/>
          </a:xfrm>
        </p:spPr>
        <p:txBody>
          <a:bodyPr/>
          <a:lstStyle/>
          <a:p>
            <a:r>
              <a:rPr lang="en-DE" dirty="0">
                <a:solidFill>
                  <a:schemeClr val="bg2"/>
                </a:solidFill>
                <a:cs typeface="Times New Roman" panose="02020603050405020304" pitchFamily="18" charset="0"/>
              </a:rPr>
              <a:t>	Liquid Height Estimation using Sound + Haptics</a:t>
            </a:r>
            <a:endParaRPr lang="en-DE" dirty="0">
              <a:solidFill>
                <a:schemeClr val="bg2"/>
              </a:solidFill>
              <a:latin typeface="+mn-lt"/>
              <a:cs typeface="Times New Roman" panose="02020603050405020304" pitchFamily="18" charset="0"/>
            </a:endParaRPr>
          </a:p>
        </p:txBody>
      </p:sp>
      <p:sp>
        <p:nvSpPr>
          <p:cNvPr id="6" name="Content Placeholder 5">
            <a:extLst>
              <a:ext uri="{FF2B5EF4-FFF2-40B4-BE49-F238E27FC236}">
                <a16:creationId xmlns:a16="http://schemas.microsoft.com/office/drawing/2014/main" id="{0F8212D1-8559-336C-769D-635C9B144A43}"/>
              </a:ext>
            </a:extLst>
          </p:cNvPr>
          <p:cNvSpPr>
            <a:spLocks noGrp="1"/>
          </p:cNvSpPr>
          <p:nvPr>
            <p:ph idx="1"/>
          </p:nvPr>
        </p:nvSpPr>
        <p:spPr>
          <a:xfrm>
            <a:off x="838200" y="1533017"/>
            <a:ext cx="5297081" cy="4351338"/>
          </a:xfrm>
        </p:spPr>
        <p:txBody>
          <a:bodyPr>
            <a:normAutofit/>
          </a:bodyPr>
          <a:lstStyle/>
          <a:p>
            <a:endParaRPr lang="en-GB" b="0" dirty="0"/>
          </a:p>
          <a:p>
            <a:r>
              <a:rPr lang="en-GB" dirty="0" err="1"/>
              <a:t>MPNet</a:t>
            </a:r>
            <a:r>
              <a:rPr lang="en-GB" dirty="0"/>
              <a:t> Model</a:t>
            </a:r>
          </a:p>
          <a:p>
            <a:endParaRPr lang="en-GB" dirty="0"/>
          </a:p>
          <a:p>
            <a:r>
              <a:rPr lang="en-GB" dirty="0"/>
              <a:t>Audio + force/torque fusion</a:t>
            </a:r>
          </a:p>
          <a:p>
            <a:r>
              <a:rPr lang="en-GB" dirty="0"/>
              <a:t>Resolves noisy cases</a:t>
            </a:r>
          </a:p>
          <a:p>
            <a:r>
              <a:rPr lang="en-GB" dirty="0"/>
              <a:t>Better generalization</a:t>
            </a:r>
          </a:p>
          <a:p>
            <a:r>
              <a:rPr lang="en-GB" dirty="0"/>
              <a:t>Human-like multimodal strategy</a:t>
            </a:r>
          </a:p>
        </p:txBody>
      </p:sp>
      <p:sp>
        <p:nvSpPr>
          <p:cNvPr id="8" name="Footer Placeholder 7">
            <a:extLst>
              <a:ext uri="{FF2B5EF4-FFF2-40B4-BE49-F238E27FC236}">
                <a16:creationId xmlns:a16="http://schemas.microsoft.com/office/drawing/2014/main" id="{1CAF2D79-7ABC-8DD3-6735-A0CA18ED4E85}"/>
              </a:ext>
            </a:extLst>
          </p:cNvPr>
          <p:cNvSpPr>
            <a:spLocks noGrp="1"/>
          </p:cNvSpPr>
          <p:nvPr>
            <p:ph type="ftr" sz="quarter" idx="11"/>
          </p:nvPr>
        </p:nvSpPr>
        <p:spPr/>
        <p:txBody>
          <a:bodyPr/>
          <a:lstStyle/>
          <a:p>
            <a:r>
              <a:rPr lang="en-DE" dirty="0"/>
              <a:t>[2][5]</a:t>
            </a:r>
          </a:p>
        </p:txBody>
      </p:sp>
      <p:sp>
        <p:nvSpPr>
          <p:cNvPr id="9" name="Slide Number Placeholder 8">
            <a:extLst>
              <a:ext uri="{FF2B5EF4-FFF2-40B4-BE49-F238E27FC236}">
                <a16:creationId xmlns:a16="http://schemas.microsoft.com/office/drawing/2014/main" id="{05AA0E9E-E187-E0C3-9AE0-A09C606AF010}"/>
              </a:ext>
            </a:extLst>
          </p:cNvPr>
          <p:cNvSpPr>
            <a:spLocks noGrp="1"/>
          </p:cNvSpPr>
          <p:nvPr>
            <p:ph type="sldNum" sz="quarter" idx="12"/>
          </p:nvPr>
        </p:nvSpPr>
        <p:spPr/>
        <p:txBody>
          <a:bodyPr/>
          <a:lstStyle/>
          <a:p>
            <a:fld id="{E1193FDA-3F31-7447-9036-CE2A6D2C6802}" type="slidenum">
              <a:rPr lang="en-DE" smtClean="0"/>
              <a:t>10</a:t>
            </a:fld>
            <a:endParaRPr lang="en-DE"/>
          </a:p>
        </p:txBody>
      </p:sp>
      <p:pic>
        <p:nvPicPr>
          <p:cNvPr id="2" name="Picture 1">
            <a:extLst>
              <a:ext uri="{FF2B5EF4-FFF2-40B4-BE49-F238E27FC236}">
                <a16:creationId xmlns:a16="http://schemas.microsoft.com/office/drawing/2014/main" id="{C056914C-BAA2-1A6F-7834-DF425686BAA3}"/>
              </a:ext>
            </a:extLst>
          </p:cNvPr>
          <p:cNvPicPr>
            <a:picLocks noChangeAspect="1"/>
          </p:cNvPicPr>
          <p:nvPr/>
        </p:nvPicPr>
        <p:blipFill>
          <a:blip r:embed="rId3"/>
          <a:stretch>
            <a:fillRect/>
          </a:stretch>
        </p:blipFill>
        <p:spPr>
          <a:xfrm>
            <a:off x="6135281" y="1601850"/>
            <a:ext cx="5815634" cy="4681666"/>
          </a:xfrm>
          <a:prstGeom prst="rect">
            <a:avLst/>
          </a:prstGeom>
        </p:spPr>
      </p:pic>
    </p:spTree>
    <p:extLst>
      <p:ext uri="{BB962C8B-B14F-4D97-AF65-F5344CB8AC3E}">
        <p14:creationId xmlns:p14="http://schemas.microsoft.com/office/powerpoint/2010/main" val="310509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6D641-5998-44DA-72B6-328C5C0ED34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F4F8545-47C6-141B-29F5-D474FD4371D0}"/>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211C5A48-3994-B75B-7472-2751C6AF0180}"/>
              </a:ext>
            </a:extLst>
          </p:cNvPr>
          <p:cNvSpPr>
            <a:spLocks noGrp="1"/>
          </p:cNvSpPr>
          <p:nvPr>
            <p:ph type="title"/>
          </p:nvPr>
        </p:nvSpPr>
        <p:spPr>
          <a:xfrm>
            <a:off x="0" y="-1"/>
            <a:ext cx="12192000" cy="1129857"/>
          </a:xfrm>
        </p:spPr>
        <p:txBody>
          <a:bodyPr>
            <a:normAutofit/>
          </a:bodyPr>
          <a:lstStyle/>
          <a:p>
            <a:r>
              <a:rPr lang="en-DE" sz="3800" dirty="0">
                <a:solidFill>
                  <a:schemeClr val="bg2"/>
                </a:solidFill>
                <a:latin typeface="+mn-lt"/>
                <a:cs typeface="Times New Roman" panose="02020603050405020304" pitchFamily="18" charset="0"/>
              </a:rPr>
              <a:t>	3) Multimodal Sim-to-Real Audio </a:t>
            </a:r>
          </a:p>
        </p:txBody>
      </p:sp>
      <p:pic>
        <p:nvPicPr>
          <p:cNvPr id="2" name="3.mov">
            <a:hlinkClick r:id="" action="ppaction://media"/>
            <a:extLst>
              <a:ext uri="{FF2B5EF4-FFF2-40B4-BE49-F238E27FC236}">
                <a16:creationId xmlns:a16="http://schemas.microsoft.com/office/drawing/2014/main" id="{331A2564-597D-F7ED-0F36-4E1624864A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200" y="2178050"/>
            <a:ext cx="10515600" cy="3060700"/>
          </a:xfrm>
        </p:spPr>
      </p:pic>
      <p:sp>
        <p:nvSpPr>
          <p:cNvPr id="8" name="Footer Placeholder 7">
            <a:extLst>
              <a:ext uri="{FF2B5EF4-FFF2-40B4-BE49-F238E27FC236}">
                <a16:creationId xmlns:a16="http://schemas.microsoft.com/office/drawing/2014/main" id="{3C844AEF-6C79-D4B7-746E-83655748AE82}"/>
              </a:ext>
            </a:extLst>
          </p:cNvPr>
          <p:cNvSpPr>
            <a:spLocks noGrp="1"/>
          </p:cNvSpPr>
          <p:nvPr>
            <p:ph type="ftr" sz="quarter" idx="11"/>
          </p:nvPr>
        </p:nvSpPr>
        <p:spPr/>
        <p:txBody>
          <a:bodyPr/>
          <a:lstStyle/>
          <a:p>
            <a:r>
              <a:rPr lang="en-DE" dirty="0"/>
              <a:t>[6]</a:t>
            </a:r>
          </a:p>
        </p:txBody>
      </p:sp>
      <p:sp>
        <p:nvSpPr>
          <p:cNvPr id="9" name="Slide Number Placeholder 8">
            <a:extLst>
              <a:ext uri="{FF2B5EF4-FFF2-40B4-BE49-F238E27FC236}">
                <a16:creationId xmlns:a16="http://schemas.microsoft.com/office/drawing/2014/main" id="{1F589EFC-6249-2B6D-FA60-9A9643D1DEF1}"/>
              </a:ext>
            </a:extLst>
          </p:cNvPr>
          <p:cNvSpPr>
            <a:spLocks noGrp="1"/>
          </p:cNvSpPr>
          <p:nvPr>
            <p:ph type="sldNum" sz="quarter" idx="12"/>
          </p:nvPr>
        </p:nvSpPr>
        <p:spPr/>
        <p:txBody>
          <a:bodyPr/>
          <a:lstStyle/>
          <a:p>
            <a:fld id="{E1193FDA-3F31-7447-9036-CE2A6D2C6802}" type="slidenum">
              <a:rPr lang="en-DE" smtClean="0"/>
              <a:t>11</a:t>
            </a:fld>
            <a:endParaRPr lang="en-DE"/>
          </a:p>
        </p:txBody>
      </p:sp>
    </p:spTree>
    <p:extLst>
      <p:ext uri="{BB962C8B-B14F-4D97-AF65-F5344CB8AC3E}">
        <p14:creationId xmlns:p14="http://schemas.microsoft.com/office/powerpoint/2010/main" val="155688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5DDE0-16F2-3337-7745-0426EB3A24F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D95FAE2-F1A3-A547-018A-5621C734BCDE}"/>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FD2124E6-B9B8-F1E0-CA25-AD3308ED9CE3}"/>
              </a:ext>
            </a:extLst>
          </p:cNvPr>
          <p:cNvSpPr>
            <a:spLocks noGrp="1"/>
          </p:cNvSpPr>
          <p:nvPr>
            <p:ph type="title"/>
          </p:nvPr>
        </p:nvSpPr>
        <p:spPr>
          <a:xfrm>
            <a:off x="0" y="-1"/>
            <a:ext cx="12192000" cy="1129857"/>
          </a:xfrm>
        </p:spPr>
        <p:txBody>
          <a:bodyPr/>
          <a:lstStyle/>
          <a:p>
            <a:r>
              <a:rPr lang="en-DE" dirty="0">
                <a:solidFill>
                  <a:schemeClr val="bg2"/>
                </a:solidFill>
                <a:latin typeface="+mn-lt"/>
                <a:cs typeface="Times New Roman" panose="02020603050405020304" pitchFamily="18" charset="0"/>
              </a:rPr>
              <a:t>	Simulated Audio for Fluid Behavior </a:t>
            </a:r>
          </a:p>
        </p:txBody>
      </p:sp>
      <p:sp>
        <p:nvSpPr>
          <p:cNvPr id="6" name="Content Placeholder 5">
            <a:extLst>
              <a:ext uri="{FF2B5EF4-FFF2-40B4-BE49-F238E27FC236}">
                <a16:creationId xmlns:a16="http://schemas.microsoft.com/office/drawing/2014/main" id="{EF90C03B-53F3-4F74-63B3-0D65F026C14C}"/>
              </a:ext>
            </a:extLst>
          </p:cNvPr>
          <p:cNvSpPr>
            <a:spLocks noGrp="1"/>
          </p:cNvSpPr>
          <p:nvPr>
            <p:ph idx="1"/>
          </p:nvPr>
        </p:nvSpPr>
        <p:spPr>
          <a:xfrm>
            <a:off x="838200" y="1533017"/>
            <a:ext cx="10515600" cy="4351338"/>
          </a:xfrm>
        </p:spPr>
        <p:txBody>
          <a:bodyPr>
            <a:normAutofit/>
          </a:bodyPr>
          <a:lstStyle/>
          <a:p>
            <a:r>
              <a:rPr lang="en-GB" sz="2400" dirty="0"/>
              <a:t>They used traditional physics-based simulator</a:t>
            </a:r>
            <a:br>
              <a:rPr lang="en-GB" sz="2400" dirty="0"/>
            </a:br>
            <a:r>
              <a:rPr lang="en-GB" sz="2400" dirty="0"/>
              <a:t>and real world sensory data which was used in modality specific generative model</a:t>
            </a:r>
          </a:p>
          <a:p>
            <a:r>
              <a:rPr lang="en-GB" sz="2400" dirty="0"/>
              <a:t>Realistic multimodal simulation</a:t>
            </a:r>
          </a:p>
          <a:p>
            <a:r>
              <a:rPr lang="en-GB" sz="2400" dirty="0"/>
              <a:t>Train with no real robot data, only simulated pours</a:t>
            </a:r>
          </a:p>
          <a:p>
            <a:r>
              <a:rPr lang="en-GB" sz="2400" dirty="0"/>
              <a:t>Zero‑shot real‑world transfer</a:t>
            </a:r>
          </a:p>
          <a:p>
            <a:r>
              <a:rPr lang="en-GB" sz="2400" dirty="0"/>
              <a:t>Broad and realistic liquid/container coverage</a:t>
            </a:r>
          </a:p>
          <a:p>
            <a:endParaRPr lang="en-GB" sz="2400" dirty="0"/>
          </a:p>
          <a:p>
            <a:r>
              <a:rPr lang="en-GB" sz="2400" dirty="0"/>
              <a:t>Best paper finalist </a:t>
            </a:r>
            <a:r>
              <a:rPr lang="en-GB" sz="2400" dirty="0" err="1"/>
              <a:t>CoRL</a:t>
            </a:r>
            <a:r>
              <a:rPr lang="en-GB" sz="2400" dirty="0"/>
              <a:t> 2025</a:t>
            </a:r>
          </a:p>
        </p:txBody>
      </p:sp>
      <p:sp>
        <p:nvSpPr>
          <p:cNvPr id="8" name="Footer Placeholder 7">
            <a:extLst>
              <a:ext uri="{FF2B5EF4-FFF2-40B4-BE49-F238E27FC236}">
                <a16:creationId xmlns:a16="http://schemas.microsoft.com/office/drawing/2014/main" id="{C011509B-D2C9-C6CB-E19F-830539A2C8AB}"/>
              </a:ext>
            </a:extLst>
          </p:cNvPr>
          <p:cNvSpPr>
            <a:spLocks noGrp="1"/>
          </p:cNvSpPr>
          <p:nvPr>
            <p:ph type="ftr" sz="quarter" idx="11"/>
          </p:nvPr>
        </p:nvSpPr>
        <p:spPr/>
        <p:txBody>
          <a:bodyPr/>
          <a:lstStyle/>
          <a:p>
            <a:r>
              <a:rPr lang="en-DE" dirty="0"/>
              <a:t>[3][6]</a:t>
            </a:r>
          </a:p>
        </p:txBody>
      </p:sp>
      <p:sp>
        <p:nvSpPr>
          <p:cNvPr id="9" name="Slide Number Placeholder 8">
            <a:extLst>
              <a:ext uri="{FF2B5EF4-FFF2-40B4-BE49-F238E27FC236}">
                <a16:creationId xmlns:a16="http://schemas.microsoft.com/office/drawing/2014/main" id="{25BC98C1-1C15-C65F-ED6D-F96808A09273}"/>
              </a:ext>
            </a:extLst>
          </p:cNvPr>
          <p:cNvSpPr>
            <a:spLocks noGrp="1"/>
          </p:cNvSpPr>
          <p:nvPr>
            <p:ph type="sldNum" sz="quarter" idx="12"/>
          </p:nvPr>
        </p:nvSpPr>
        <p:spPr/>
        <p:txBody>
          <a:bodyPr/>
          <a:lstStyle/>
          <a:p>
            <a:fld id="{E1193FDA-3F31-7447-9036-CE2A6D2C6802}" type="slidenum">
              <a:rPr lang="en-DE" smtClean="0"/>
              <a:t>12</a:t>
            </a:fld>
            <a:endParaRPr lang="en-DE"/>
          </a:p>
        </p:txBody>
      </p:sp>
    </p:spTree>
    <p:extLst>
      <p:ext uri="{BB962C8B-B14F-4D97-AF65-F5344CB8AC3E}">
        <p14:creationId xmlns:p14="http://schemas.microsoft.com/office/powerpoint/2010/main" val="4227252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12534-7940-4C89-140C-CF64DA5DC18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0BC98EF-7CF2-F7B8-CBA3-7AB39ABE1DFD}"/>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1F004C2B-3280-0B5D-266E-CBB457563B58}"/>
              </a:ext>
            </a:extLst>
          </p:cNvPr>
          <p:cNvSpPr>
            <a:spLocks noGrp="1"/>
          </p:cNvSpPr>
          <p:nvPr>
            <p:ph type="title"/>
          </p:nvPr>
        </p:nvSpPr>
        <p:spPr>
          <a:xfrm>
            <a:off x="0" y="-1"/>
            <a:ext cx="12192000" cy="1129857"/>
          </a:xfrm>
        </p:spPr>
        <p:txBody>
          <a:bodyPr/>
          <a:lstStyle/>
          <a:p>
            <a:r>
              <a:rPr lang="en-DE" dirty="0">
                <a:solidFill>
                  <a:schemeClr val="bg2"/>
                </a:solidFill>
                <a:latin typeface="+mn-lt"/>
                <a:cs typeface="Times New Roman" panose="02020603050405020304" pitchFamily="18" charset="0"/>
              </a:rPr>
              <a:t>	Future Work</a:t>
            </a:r>
          </a:p>
        </p:txBody>
      </p:sp>
      <p:sp>
        <p:nvSpPr>
          <p:cNvPr id="6" name="Content Placeholder 5">
            <a:extLst>
              <a:ext uri="{FF2B5EF4-FFF2-40B4-BE49-F238E27FC236}">
                <a16:creationId xmlns:a16="http://schemas.microsoft.com/office/drawing/2014/main" id="{211AF50C-AC80-5AEC-8C11-7B9796F21BDE}"/>
              </a:ext>
            </a:extLst>
          </p:cNvPr>
          <p:cNvSpPr>
            <a:spLocks noGrp="1"/>
          </p:cNvSpPr>
          <p:nvPr>
            <p:ph idx="1"/>
          </p:nvPr>
        </p:nvSpPr>
        <p:spPr>
          <a:xfrm>
            <a:off x="838200" y="1533017"/>
            <a:ext cx="10515600" cy="4351338"/>
          </a:xfrm>
        </p:spPr>
        <p:txBody>
          <a:bodyPr>
            <a:normAutofit/>
          </a:bodyPr>
          <a:lstStyle/>
          <a:p>
            <a:endParaRPr lang="en-GB" dirty="0"/>
          </a:p>
          <a:p>
            <a:r>
              <a:rPr lang="en-GB" dirty="0"/>
              <a:t>Sound is becoming an essential aspect of robotics</a:t>
            </a:r>
          </a:p>
          <a:p>
            <a:pPr marL="0" indent="0">
              <a:buNone/>
            </a:pPr>
            <a:endParaRPr lang="en-GB" dirty="0"/>
          </a:p>
          <a:p>
            <a:pPr marL="0" indent="0">
              <a:buNone/>
            </a:pPr>
            <a:r>
              <a:rPr lang="en-GB" dirty="0"/>
              <a:t>For methods presentation</a:t>
            </a:r>
          </a:p>
          <a:p>
            <a:pPr lvl="1"/>
            <a:r>
              <a:rPr lang="en-GB" dirty="0"/>
              <a:t>Go into the details of the models</a:t>
            </a:r>
            <a:br>
              <a:rPr lang="en-GB" dirty="0"/>
            </a:br>
            <a:r>
              <a:rPr lang="en-GB" dirty="0"/>
              <a:t> discussed in the papers</a:t>
            </a:r>
          </a:p>
          <a:p>
            <a:pPr lvl="1"/>
            <a:r>
              <a:rPr lang="en-GB" dirty="0"/>
              <a:t>and how they work</a:t>
            </a:r>
          </a:p>
        </p:txBody>
      </p:sp>
      <p:sp>
        <p:nvSpPr>
          <p:cNvPr id="8" name="Footer Placeholder 7">
            <a:extLst>
              <a:ext uri="{FF2B5EF4-FFF2-40B4-BE49-F238E27FC236}">
                <a16:creationId xmlns:a16="http://schemas.microsoft.com/office/drawing/2014/main" id="{94B95B69-AE1D-6C08-66D8-FA0951D59E90}"/>
              </a:ext>
            </a:extLst>
          </p:cNvPr>
          <p:cNvSpPr>
            <a:spLocks noGrp="1"/>
          </p:cNvSpPr>
          <p:nvPr>
            <p:ph type="ftr" sz="quarter" idx="11"/>
          </p:nvPr>
        </p:nvSpPr>
        <p:spPr/>
        <p:txBody>
          <a:bodyPr/>
          <a:lstStyle/>
          <a:p>
            <a:r>
              <a:rPr lang="en-DE" dirty="0"/>
              <a:t>[3]</a:t>
            </a:r>
          </a:p>
        </p:txBody>
      </p:sp>
      <p:sp>
        <p:nvSpPr>
          <p:cNvPr id="9" name="Slide Number Placeholder 8">
            <a:extLst>
              <a:ext uri="{FF2B5EF4-FFF2-40B4-BE49-F238E27FC236}">
                <a16:creationId xmlns:a16="http://schemas.microsoft.com/office/drawing/2014/main" id="{EFD1DC41-3AA7-C86C-1B8F-D9241DB6E2FA}"/>
              </a:ext>
            </a:extLst>
          </p:cNvPr>
          <p:cNvSpPr>
            <a:spLocks noGrp="1"/>
          </p:cNvSpPr>
          <p:nvPr>
            <p:ph type="sldNum" sz="quarter" idx="12"/>
          </p:nvPr>
        </p:nvSpPr>
        <p:spPr/>
        <p:txBody>
          <a:bodyPr/>
          <a:lstStyle/>
          <a:p>
            <a:fld id="{E1193FDA-3F31-7447-9036-CE2A6D2C6802}" type="slidenum">
              <a:rPr lang="en-DE" smtClean="0"/>
              <a:t>13</a:t>
            </a:fld>
            <a:endParaRPr lang="en-DE"/>
          </a:p>
        </p:txBody>
      </p:sp>
      <p:pic>
        <p:nvPicPr>
          <p:cNvPr id="2" name="Picture 1">
            <a:extLst>
              <a:ext uri="{FF2B5EF4-FFF2-40B4-BE49-F238E27FC236}">
                <a16:creationId xmlns:a16="http://schemas.microsoft.com/office/drawing/2014/main" id="{B80A7272-3E5A-468F-129C-1F0E8203811D}"/>
              </a:ext>
            </a:extLst>
          </p:cNvPr>
          <p:cNvPicPr>
            <a:picLocks noChangeAspect="1"/>
          </p:cNvPicPr>
          <p:nvPr/>
        </p:nvPicPr>
        <p:blipFill>
          <a:blip r:embed="rId3"/>
          <a:stretch>
            <a:fillRect/>
          </a:stretch>
        </p:blipFill>
        <p:spPr>
          <a:xfrm>
            <a:off x="5976633" y="2770909"/>
            <a:ext cx="5885914" cy="3349443"/>
          </a:xfrm>
          <a:prstGeom prst="rect">
            <a:avLst/>
          </a:prstGeom>
        </p:spPr>
      </p:pic>
    </p:spTree>
    <p:extLst>
      <p:ext uri="{BB962C8B-B14F-4D97-AF65-F5344CB8AC3E}">
        <p14:creationId xmlns:p14="http://schemas.microsoft.com/office/powerpoint/2010/main" val="482011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E594A-DC8C-1F78-2B8F-7FC7ED6324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52FDFF-8BFC-209C-18BD-9BE4C03168D5}"/>
              </a:ext>
            </a:extLst>
          </p:cNvPr>
          <p:cNvSpPr/>
          <p:nvPr/>
        </p:nvSpPr>
        <p:spPr>
          <a:xfrm>
            <a:off x="0" y="-1"/>
            <a:ext cx="12192000" cy="35099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6CB26C30-FE0C-38C8-9EFE-00EB687044F4}"/>
              </a:ext>
            </a:extLst>
          </p:cNvPr>
          <p:cNvSpPr>
            <a:spLocks noGrp="1"/>
          </p:cNvSpPr>
          <p:nvPr>
            <p:ph type="ctrTitle"/>
          </p:nvPr>
        </p:nvSpPr>
        <p:spPr/>
        <p:txBody>
          <a:bodyPr>
            <a:normAutofit/>
          </a:bodyPr>
          <a:lstStyle/>
          <a:p>
            <a:r>
              <a:rPr lang="en-DE" sz="5500" dirty="0">
                <a:solidFill>
                  <a:schemeClr val="bg2"/>
                </a:solidFill>
              </a:rPr>
              <a:t>Thank you</a:t>
            </a:r>
          </a:p>
        </p:txBody>
      </p:sp>
      <p:sp>
        <p:nvSpPr>
          <p:cNvPr id="3" name="Subtitle 2">
            <a:extLst>
              <a:ext uri="{FF2B5EF4-FFF2-40B4-BE49-F238E27FC236}">
                <a16:creationId xmlns:a16="http://schemas.microsoft.com/office/drawing/2014/main" id="{949F56A9-9F2A-5D7E-69D4-3F139BFD2804}"/>
              </a:ext>
            </a:extLst>
          </p:cNvPr>
          <p:cNvSpPr>
            <a:spLocks noGrp="1"/>
          </p:cNvSpPr>
          <p:nvPr>
            <p:ph type="subTitle" idx="1"/>
          </p:nvPr>
        </p:nvSpPr>
        <p:spPr>
          <a:xfrm>
            <a:off x="1524000" y="3602038"/>
            <a:ext cx="9144000" cy="2879444"/>
          </a:xfrm>
        </p:spPr>
        <p:txBody>
          <a:bodyPr>
            <a:normAutofit/>
          </a:bodyPr>
          <a:lstStyle/>
          <a:p>
            <a:endParaRPr lang="en-DE" sz="2000" dirty="0"/>
          </a:p>
          <a:p>
            <a:r>
              <a:rPr lang="en-DE" sz="2000" dirty="0"/>
              <a:t>Summary:</a:t>
            </a:r>
          </a:p>
          <a:p>
            <a:pPr marL="342900" indent="-342900">
              <a:buFont typeface="Wingdings" pitchFamily="2" charset="2"/>
              <a:buChar char="è"/>
            </a:pPr>
            <a:r>
              <a:rPr lang="en-GB" sz="2000" dirty="0"/>
              <a:t>W</a:t>
            </a:r>
            <a:r>
              <a:rPr lang="en-DE" sz="2000" dirty="0"/>
              <a:t>hat is sound and how do we perceive it</a:t>
            </a:r>
          </a:p>
          <a:p>
            <a:pPr marL="342900" indent="-342900">
              <a:buFont typeface="Wingdings" pitchFamily="2" charset="2"/>
              <a:buChar char="è"/>
            </a:pPr>
            <a:r>
              <a:rPr lang="en-DE" sz="2000" dirty="0"/>
              <a:t>What type of sounds can be used in applications</a:t>
            </a:r>
          </a:p>
          <a:p>
            <a:pPr marL="342900" indent="-342900">
              <a:buFont typeface="Wingdings" pitchFamily="2" charset="2"/>
              <a:buChar char="è"/>
            </a:pPr>
            <a:r>
              <a:rPr lang="en-DE" sz="2000" dirty="0"/>
              <a:t>Why robots need Audio Perception</a:t>
            </a:r>
          </a:p>
          <a:p>
            <a:pPr marL="342900" indent="-342900">
              <a:buFont typeface="Wingdings" pitchFamily="2" charset="2"/>
              <a:buChar char="è"/>
            </a:pPr>
            <a:r>
              <a:rPr lang="en-DE" sz="2000" dirty="0"/>
              <a:t>Humanoids</a:t>
            </a:r>
          </a:p>
          <a:p>
            <a:pPr marL="342900" indent="-342900">
              <a:buFont typeface="Wingdings" pitchFamily="2" charset="2"/>
              <a:buChar char="è"/>
            </a:pPr>
            <a:r>
              <a:rPr lang="en-DE" sz="2000" dirty="0"/>
              <a:t>Pouring and the 3 papers that discuss it</a:t>
            </a:r>
          </a:p>
          <a:p>
            <a:pPr marL="342900" indent="-342900">
              <a:buFont typeface="Wingdings" pitchFamily="2" charset="2"/>
              <a:buChar char="è"/>
            </a:pPr>
            <a:endParaRPr lang="en-US" sz="2000" dirty="0"/>
          </a:p>
        </p:txBody>
      </p:sp>
    </p:spTree>
    <p:extLst>
      <p:ext uri="{BB962C8B-B14F-4D97-AF65-F5344CB8AC3E}">
        <p14:creationId xmlns:p14="http://schemas.microsoft.com/office/powerpoint/2010/main" val="3793208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AE439-A2D6-5E8C-826F-C3D44D8440A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C20C691-5B03-04F5-6913-5013E467DD98}"/>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33A6B690-55DD-F0DA-7876-5FCD7CE11C49}"/>
              </a:ext>
            </a:extLst>
          </p:cNvPr>
          <p:cNvSpPr>
            <a:spLocks noGrp="1"/>
          </p:cNvSpPr>
          <p:nvPr>
            <p:ph type="title"/>
          </p:nvPr>
        </p:nvSpPr>
        <p:spPr>
          <a:xfrm>
            <a:off x="0" y="-1"/>
            <a:ext cx="12192000" cy="1129857"/>
          </a:xfrm>
        </p:spPr>
        <p:txBody>
          <a:bodyPr/>
          <a:lstStyle/>
          <a:p>
            <a:r>
              <a:rPr lang="en-DE" dirty="0">
                <a:solidFill>
                  <a:schemeClr val="bg2"/>
                </a:solidFill>
                <a:latin typeface="+mn-lt"/>
                <a:cs typeface="Times New Roman" panose="02020603050405020304" pitchFamily="18" charset="0"/>
              </a:rPr>
              <a:t>References</a:t>
            </a:r>
          </a:p>
        </p:txBody>
      </p:sp>
      <p:sp>
        <p:nvSpPr>
          <p:cNvPr id="6" name="Content Placeholder 5">
            <a:extLst>
              <a:ext uri="{FF2B5EF4-FFF2-40B4-BE49-F238E27FC236}">
                <a16:creationId xmlns:a16="http://schemas.microsoft.com/office/drawing/2014/main" id="{0F97D5AF-EBE6-9852-FBE8-768B16783196}"/>
              </a:ext>
            </a:extLst>
          </p:cNvPr>
          <p:cNvSpPr>
            <a:spLocks noGrp="1"/>
          </p:cNvSpPr>
          <p:nvPr>
            <p:ph idx="1"/>
          </p:nvPr>
        </p:nvSpPr>
        <p:spPr>
          <a:xfrm>
            <a:off x="838200" y="1533017"/>
            <a:ext cx="10515600" cy="4351338"/>
          </a:xfrm>
        </p:spPr>
        <p:txBody>
          <a:bodyPr>
            <a:normAutofit fontScale="70000" lnSpcReduction="20000"/>
          </a:bodyPr>
          <a:lstStyle/>
          <a:p>
            <a:pPr>
              <a:lnSpc>
                <a:spcPct val="120000"/>
              </a:lnSpc>
              <a:spcBef>
                <a:spcPts val="0"/>
              </a:spcBef>
            </a:pPr>
            <a:r>
              <a:rPr lang="en-GB" dirty="0"/>
              <a:t>[1] Liang, X., Xu, Y., Liu, X., &amp; Zhu, S.-C. (2019). Making sense of audio vibration for liquid height estimation in robotic pouring. arXiv:1903.00650v2</a:t>
            </a:r>
          </a:p>
          <a:p>
            <a:pPr>
              <a:lnSpc>
                <a:spcPct val="120000"/>
              </a:lnSpc>
              <a:spcBef>
                <a:spcPts val="0"/>
              </a:spcBef>
            </a:pPr>
            <a:r>
              <a:rPr lang="en-GB" dirty="0"/>
              <a:t>[2] Liang, X., Xu, Y., Zhang, Y., &amp; Zhu, S.-C. (2020). Robust robotic pouring using audition and haptics. arXiv:2003.00342v2</a:t>
            </a:r>
          </a:p>
          <a:p>
            <a:pPr>
              <a:lnSpc>
                <a:spcPct val="120000"/>
              </a:lnSpc>
              <a:spcBef>
                <a:spcPts val="0"/>
              </a:spcBef>
            </a:pPr>
            <a:r>
              <a:rPr lang="en-GB" dirty="0"/>
              <a:t>[3] Zhao, T., Li, P., &amp; Chen, X. (2025). Learning fluid dynamics from audio for robotic manipulation. arXiv:2507.02864</a:t>
            </a:r>
          </a:p>
          <a:p>
            <a:pPr>
              <a:lnSpc>
                <a:spcPct val="120000"/>
              </a:lnSpc>
              <a:spcBef>
                <a:spcPts val="0"/>
              </a:spcBef>
            </a:pPr>
            <a:r>
              <a:rPr lang="en-GB" dirty="0"/>
              <a:t>[4] TAMS UHAM. (2019). Making sense of Audio Vibration for Liquid Height Estimation in Robotic Pouring [Video]. YouTube. </a:t>
            </a:r>
            <a:r>
              <a:rPr lang="en-GB" dirty="0">
                <a:hlinkClick r:id="rId3"/>
              </a:rPr>
              <a:t>https://www.youtube.com/watch?v=tdIcJb80qPc</a:t>
            </a:r>
            <a:endParaRPr lang="en-GB" dirty="0"/>
          </a:p>
          <a:p>
            <a:pPr>
              <a:lnSpc>
                <a:spcPct val="120000"/>
              </a:lnSpc>
              <a:spcBef>
                <a:spcPts val="0"/>
              </a:spcBef>
            </a:pPr>
            <a:r>
              <a:rPr lang="en-GB" dirty="0"/>
              <a:t>[5] TAMS UHAM. (2020). Robust Robotic Pouring using Audition and Haptics [Video]. YouTube. </a:t>
            </a:r>
            <a:r>
              <a:rPr lang="en-GB" dirty="0">
                <a:hlinkClick r:id="rId4"/>
              </a:rPr>
              <a:t>https://www.youtube.com/watch?v=_U7zTyS338I</a:t>
            </a:r>
            <a:endParaRPr lang="en-GB" dirty="0"/>
          </a:p>
          <a:p>
            <a:pPr>
              <a:lnSpc>
                <a:spcPct val="120000"/>
              </a:lnSpc>
              <a:spcBef>
                <a:spcPts val="0"/>
              </a:spcBef>
              <a:defRPr/>
            </a:pPr>
            <a:r>
              <a:rPr lang="en-GB" dirty="0"/>
              <a:t>[6] </a:t>
            </a:r>
            <a:r>
              <a:rPr lang="en-GB" dirty="0" err="1"/>
              <a:t>Multigen</a:t>
            </a:r>
            <a:r>
              <a:rPr lang="en-GB" dirty="0"/>
              <a:t>‑Audio. (2025). </a:t>
            </a:r>
            <a:r>
              <a:rPr lang="en-GB" dirty="0" err="1"/>
              <a:t>Multigen</a:t>
            </a:r>
            <a:r>
              <a:rPr lang="en-GB" dirty="0"/>
              <a:t>‑audio: Learning multimodal sim‑to‑real robot policies with generative audio. </a:t>
            </a:r>
            <a:r>
              <a:rPr lang="en-GB" dirty="0">
                <a:hlinkClick r:id="rId5"/>
              </a:rPr>
              <a:t>https://multigen-audio.github.io/</a:t>
            </a:r>
            <a:endParaRPr lang="en-GB" dirty="0"/>
          </a:p>
          <a:p>
            <a:pPr>
              <a:lnSpc>
                <a:spcPct val="120000"/>
              </a:lnSpc>
              <a:spcBef>
                <a:spcPts val="0"/>
              </a:spcBef>
              <a:defRPr/>
            </a:pPr>
            <a:r>
              <a:rPr lang="en-GB" dirty="0"/>
              <a:t>[7] 1X. (n.d.). NEO home robot. </a:t>
            </a:r>
            <a:r>
              <a:rPr lang="en-GB" dirty="0">
                <a:hlinkClick r:id="rId6"/>
              </a:rPr>
              <a:t>https://www.1x.tech/neo</a:t>
            </a:r>
            <a:endParaRPr lang="en-GB" dirty="0"/>
          </a:p>
          <a:p>
            <a:pPr>
              <a:lnSpc>
                <a:spcPct val="120000"/>
              </a:lnSpc>
              <a:spcBef>
                <a:spcPts val="0"/>
              </a:spcBef>
              <a:defRPr/>
            </a:pPr>
            <a:endParaRPr lang="en-GB" dirty="0"/>
          </a:p>
        </p:txBody>
      </p:sp>
      <p:sp>
        <p:nvSpPr>
          <p:cNvPr id="8" name="Footer Placeholder 7">
            <a:extLst>
              <a:ext uri="{FF2B5EF4-FFF2-40B4-BE49-F238E27FC236}">
                <a16:creationId xmlns:a16="http://schemas.microsoft.com/office/drawing/2014/main" id="{9C06D412-A682-8DD3-5D4E-4EF547FD393A}"/>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DF01FA30-7EA9-7EE2-5484-DEE6EF9E9BE7}"/>
              </a:ext>
            </a:extLst>
          </p:cNvPr>
          <p:cNvSpPr>
            <a:spLocks noGrp="1"/>
          </p:cNvSpPr>
          <p:nvPr>
            <p:ph type="sldNum" sz="quarter" idx="12"/>
          </p:nvPr>
        </p:nvSpPr>
        <p:spPr/>
        <p:txBody>
          <a:bodyPr/>
          <a:lstStyle/>
          <a:p>
            <a:fld id="{E1193FDA-3F31-7447-9036-CE2A6D2C6802}" type="slidenum">
              <a:rPr lang="en-DE" smtClean="0"/>
              <a:t>15</a:t>
            </a:fld>
            <a:endParaRPr lang="en-DE"/>
          </a:p>
        </p:txBody>
      </p:sp>
    </p:spTree>
    <p:extLst>
      <p:ext uri="{BB962C8B-B14F-4D97-AF65-F5344CB8AC3E}">
        <p14:creationId xmlns:p14="http://schemas.microsoft.com/office/powerpoint/2010/main" val="1891712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C985D-EA88-09C3-67E3-D76A5DADD6F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C6ADAF5-9E26-2732-FA05-BC63B79841C5}"/>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BCA9F350-074E-E0C6-0620-A254644F34D9}"/>
              </a:ext>
            </a:extLst>
          </p:cNvPr>
          <p:cNvSpPr>
            <a:spLocks noGrp="1"/>
          </p:cNvSpPr>
          <p:nvPr>
            <p:ph type="title"/>
          </p:nvPr>
        </p:nvSpPr>
        <p:spPr>
          <a:xfrm>
            <a:off x="0" y="-1"/>
            <a:ext cx="12192000" cy="1129857"/>
          </a:xfrm>
        </p:spPr>
        <p:txBody>
          <a:bodyPr/>
          <a:lstStyle/>
          <a:p>
            <a:r>
              <a:rPr lang="en-DE" dirty="0">
                <a:solidFill>
                  <a:schemeClr val="bg2"/>
                </a:solidFill>
                <a:latin typeface="+mn-lt"/>
                <a:cs typeface="Times New Roman" panose="02020603050405020304" pitchFamily="18" charset="0"/>
              </a:rPr>
              <a:t>References</a:t>
            </a:r>
          </a:p>
        </p:txBody>
      </p:sp>
      <p:sp>
        <p:nvSpPr>
          <p:cNvPr id="6" name="Content Placeholder 5">
            <a:extLst>
              <a:ext uri="{FF2B5EF4-FFF2-40B4-BE49-F238E27FC236}">
                <a16:creationId xmlns:a16="http://schemas.microsoft.com/office/drawing/2014/main" id="{0E5C9370-1E60-322C-999F-55891BD9F125}"/>
              </a:ext>
            </a:extLst>
          </p:cNvPr>
          <p:cNvSpPr>
            <a:spLocks noGrp="1"/>
          </p:cNvSpPr>
          <p:nvPr>
            <p:ph idx="1"/>
          </p:nvPr>
        </p:nvSpPr>
        <p:spPr>
          <a:xfrm>
            <a:off x="838200" y="1533017"/>
            <a:ext cx="10515600" cy="4351338"/>
          </a:xfrm>
        </p:spPr>
        <p:txBody>
          <a:bodyPr>
            <a:noAutofit/>
          </a:bodyPr>
          <a:lstStyle/>
          <a:p>
            <a:r>
              <a:rPr lang="en-GB" sz="2000" dirty="0"/>
              <a:t>[8] </a:t>
            </a:r>
            <a:r>
              <a:rPr lang="en-GB" sz="2000" dirty="0" err="1"/>
              <a:t>Chengappa</a:t>
            </a:r>
            <a:r>
              <a:rPr lang="en-GB" sz="2000" dirty="0"/>
              <a:t>, C. (2022, May 10). </a:t>
            </a:r>
            <a:r>
              <a:rPr lang="en-GB" sz="2000" i="1" dirty="0"/>
              <a:t>Ultra Edge technology: What is it and what are potential reasons for a glitch in cricket-IPL</a:t>
            </a:r>
            <a:r>
              <a:rPr lang="en-GB" sz="2000" dirty="0"/>
              <a:t>. The Bridge. </a:t>
            </a:r>
            <a:r>
              <a:rPr lang="en-GB" sz="2000" dirty="0">
                <a:hlinkClick r:id="rId3"/>
              </a:rPr>
              <a:t>https://thebridge.in/cricket/what-is-ultra-edge-technology-reasons-for-glitches-in-cricket-ipl-31350The Bridge</a:t>
            </a:r>
            <a:endParaRPr lang="en-GB" sz="2000" dirty="0"/>
          </a:p>
          <a:p>
            <a:r>
              <a:rPr lang="en-GB" sz="2000" dirty="0"/>
              <a:t>[9] Which material is used to convert sound energy signals into electrical signals? (n.d.). Quora. </a:t>
            </a:r>
            <a:r>
              <a:rPr lang="en-GB" sz="2000" dirty="0">
                <a:hlinkClick r:id="rId4"/>
              </a:rPr>
              <a:t>https://www.quora.com/Which-material-is-used-to-convert-sound-energy-signals-into-electrical-signals</a:t>
            </a:r>
            <a:endParaRPr lang="en-GB" sz="2000" dirty="0"/>
          </a:p>
          <a:p>
            <a:r>
              <a:rPr lang="en-GB" sz="2000" dirty="0"/>
              <a:t>[10] The art of water leak detection. (n.d.). </a:t>
            </a:r>
            <a:r>
              <a:rPr lang="en-GB" sz="2000" i="1" dirty="0"/>
              <a:t>PM Magazine</a:t>
            </a:r>
            <a:r>
              <a:rPr lang="en-GB" sz="2000" dirty="0"/>
              <a:t>. </a:t>
            </a:r>
            <a:r>
              <a:rPr lang="en-GB" sz="2000" dirty="0">
                <a:hlinkClick r:id="rId5"/>
              </a:rPr>
              <a:t>https://www.pmmag.com/articles/100631-the-art-of-water-leak-detection</a:t>
            </a:r>
            <a:endParaRPr lang="en-GB" sz="2000" dirty="0"/>
          </a:p>
          <a:p>
            <a:r>
              <a:rPr lang="en-GB" sz="2000" dirty="0"/>
              <a:t>[11] Acoustic imaging for mechanical fault detection. (n.d.). Pro Thermal Imaging. </a:t>
            </a:r>
            <a:r>
              <a:rPr lang="en-GB" sz="2000" dirty="0">
                <a:hlinkClick r:id="rId6"/>
              </a:rPr>
              <a:t>https://prothermalimaging.com/acoustic-imaging-for-mechanical-fault-detection/</a:t>
            </a:r>
            <a:endParaRPr lang="en-GB" sz="2000" dirty="0"/>
          </a:p>
          <a:p>
            <a:r>
              <a:rPr lang="en-GB" sz="2000" dirty="0"/>
              <a:t>[12] Author unknown. (2025, December). AI-powered robotic dog assists humans in dangerous tasks. </a:t>
            </a:r>
            <a:r>
              <a:rPr lang="en-GB" sz="2000" dirty="0" err="1"/>
              <a:t>TechXplore</a:t>
            </a:r>
            <a:r>
              <a:rPr lang="en-GB" sz="2000" dirty="0"/>
              <a:t>. </a:t>
            </a:r>
            <a:r>
              <a:rPr lang="en-GB" sz="2000" dirty="0">
                <a:hlinkClick r:id="rId7"/>
              </a:rPr>
              <a:t>https://techxplore.com/news/2025-12-ai-powered-robotic-dog-human.html</a:t>
            </a:r>
            <a:endParaRPr lang="en-GB" sz="2000" dirty="0"/>
          </a:p>
        </p:txBody>
      </p:sp>
      <p:sp>
        <p:nvSpPr>
          <p:cNvPr id="8" name="Footer Placeholder 7">
            <a:extLst>
              <a:ext uri="{FF2B5EF4-FFF2-40B4-BE49-F238E27FC236}">
                <a16:creationId xmlns:a16="http://schemas.microsoft.com/office/drawing/2014/main" id="{2A7520C5-1EF2-78BD-C682-2A8467112DCB}"/>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BBC65A22-79E0-0F92-15F1-623ED3CE90C0}"/>
              </a:ext>
            </a:extLst>
          </p:cNvPr>
          <p:cNvSpPr>
            <a:spLocks noGrp="1"/>
          </p:cNvSpPr>
          <p:nvPr>
            <p:ph type="sldNum" sz="quarter" idx="12"/>
          </p:nvPr>
        </p:nvSpPr>
        <p:spPr/>
        <p:txBody>
          <a:bodyPr/>
          <a:lstStyle/>
          <a:p>
            <a:fld id="{E1193FDA-3F31-7447-9036-CE2A6D2C6802}" type="slidenum">
              <a:rPr lang="en-DE" smtClean="0"/>
              <a:t>16</a:t>
            </a:fld>
            <a:endParaRPr lang="en-DE"/>
          </a:p>
        </p:txBody>
      </p:sp>
    </p:spTree>
    <p:extLst>
      <p:ext uri="{BB962C8B-B14F-4D97-AF65-F5344CB8AC3E}">
        <p14:creationId xmlns:p14="http://schemas.microsoft.com/office/powerpoint/2010/main" val="3156574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57608-4BF7-ED13-1ACF-E076BB1C5B7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0D37639-1E95-9F98-BCB8-C3FA6A87B1C3}"/>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3D3C3489-1C40-D093-EDC2-E3F3C5DAB70B}"/>
              </a:ext>
            </a:extLst>
          </p:cNvPr>
          <p:cNvSpPr>
            <a:spLocks noGrp="1"/>
          </p:cNvSpPr>
          <p:nvPr>
            <p:ph type="title"/>
          </p:nvPr>
        </p:nvSpPr>
        <p:spPr>
          <a:xfrm>
            <a:off x="0" y="-1"/>
            <a:ext cx="12192000" cy="1129857"/>
          </a:xfrm>
        </p:spPr>
        <p:txBody>
          <a:bodyPr/>
          <a:lstStyle/>
          <a:p>
            <a:r>
              <a:rPr lang="en-DE" dirty="0">
                <a:solidFill>
                  <a:schemeClr val="bg2"/>
                </a:solidFill>
                <a:latin typeface="+mn-lt"/>
                <a:cs typeface="Times New Roman" panose="02020603050405020304" pitchFamily="18" charset="0"/>
              </a:rPr>
              <a:t>References</a:t>
            </a:r>
          </a:p>
        </p:txBody>
      </p:sp>
      <p:sp>
        <p:nvSpPr>
          <p:cNvPr id="6" name="Content Placeholder 5">
            <a:extLst>
              <a:ext uri="{FF2B5EF4-FFF2-40B4-BE49-F238E27FC236}">
                <a16:creationId xmlns:a16="http://schemas.microsoft.com/office/drawing/2014/main" id="{D4AB59E4-331B-8F53-863F-B866F39B29FA}"/>
              </a:ext>
            </a:extLst>
          </p:cNvPr>
          <p:cNvSpPr>
            <a:spLocks noGrp="1"/>
          </p:cNvSpPr>
          <p:nvPr>
            <p:ph idx="1"/>
          </p:nvPr>
        </p:nvSpPr>
        <p:spPr>
          <a:xfrm>
            <a:off x="838200" y="1533017"/>
            <a:ext cx="10515600" cy="4351338"/>
          </a:xfrm>
        </p:spPr>
        <p:txBody>
          <a:bodyPr>
            <a:noAutofit/>
          </a:bodyPr>
          <a:lstStyle/>
          <a:p>
            <a:r>
              <a:rPr lang="en-GB" sz="2000" dirty="0"/>
              <a:t>[13] </a:t>
            </a:r>
            <a:r>
              <a:rPr lang="en-GB" sz="2000" dirty="0" err="1"/>
              <a:t>GreyOrange</a:t>
            </a:r>
            <a:r>
              <a:rPr lang="en-GB" sz="2000" dirty="0"/>
              <a:t>. (n.d.). History of robots in warehouse. </a:t>
            </a:r>
            <a:r>
              <a:rPr lang="en-GB" sz="2000" dirty="0" err="1"/>
              <a:t>GreyOrange</a:t>
            </a:r>
            <a:r>
              <a:rPr lang="en-GB" sz="2000" dirty="0"/>
              <a:t>. </a:t>
            </a:r>
            <a:r>
              <a:rPr lang="en-GB" sz="2000" dirty="0">
                <a:hlinkClick r:id="rId3"/>
              </a:rPr>
              <a:t>https://www.greyorange.com/warehouse/history-of-robots-in-warehouse/</a:t>
            </a:r>
            <a:endParaRPr lang="en-GB" sz="2000" dirty="0"/>
          </a:p>
          <a:p>
            <a:r>
              <a:rPr lang="en-GB" sz="2000" dirty="0"/>
              <a:t>[14]  </a:t>
            </a:r>
            <a:r>
              <a:rPr lang="en-GB" sz="2000" dirty="0" err="1"/>
              <a:t>Vevor</a:t>
            </a:r>
            <a:r>
              <a:rPr lang="en-GB" sz="2000" dirty="0"/>
              <a:t>. (n.d.). </a:t>
            </a:r>
            <a:r>
              <a:rPr lang="en-GB" sz="2000" dirty="0" err="1"/>
              <a:t>Vevor</a:t>
            </a:r>
            <a:r>
              <a:rPr lang="en-GB" sz="2000" dirty="0"/>
              <a:t>. https://</a:t>
            </a:r>
            <a:r>
              <a:rPr lang="en-GB" sz="2000" dirty="0" err="1"/>
              <a:t>www.vevor.de</a:t>
            </a:r>
            <a:r>
              <a:rPr lang="en-GB" sz="2000" dirty="0"/>
              <a:t>/</a:t>
            </a:r>
          </a:p>
          <a:p>
            <a:r>
              <a:rPr lang="en-GB" sz="2000" dirty="0"/>
              <a:t>[15] Humanoid robot pouring water [Photograph]. (n.d.). </a:t>
            </a:r>
            <a:r>
              <a:rPr lang="en-GB" sz="2000" dirty="0" err="1"/>
              <a:t>Dreamstime</a:t>
            </a:r>
            <a:r>
              <a:rPr lang="en-GB" sz="2000" dirty="0"/>
              <a:t>. </a:t>
            </a:r>
            <a:r>
              <a:rPr lang="en-GB" sz="2000" dirty="0">
                <a:hlinkClick r:id="rId4"/>
              </a:rPr>
              <a:t>https://www.dreamstime.com/humanoid-robot-demonstrates-precise-water-pouring-sleek-white-exterior-illuminated-blue-accents-transparent-image404401838</a:t>
            </a:r>
            <a:endParaRPr lang="en-GB" sz="2000" dirty="0"/>
          </a:p>
          <a:p>
            <a:endParaRPr lang="en-GB" sz="2000" dirty="0"/>
          </a:p>
          <a:p>
            <a:pPr>
              <a:lnSpc>
                <a:spcPct val="120000"/>
              </a:lnSpc>
              <a:spcBef>
                <a:spcPts val="0"/>
              </a:spcBef>
            </a:pPr>
            <a:endParaRPr lang="en-GB" sz="2000" dirty="0"/>
          </a:p>
        </p:txBody>
      </p:sp>
      <p:sp>
        <p:nvSpPr>
          <p:cNvPr id="8" name="Footer Placeholder 7">
            <a:extLst>
              <a:ext uri="{FF2B5EF4-FFF2-40B4-BE49-F238E27FC236}">
                <a16:creationId xmlns:a16="http://schemas.microsoft.com/office/drawing/2014/main" id="{A1EF32A3-BAE8-C563-5095-77EC7BA4ED37}"/>
              </a:ext>
            </a:extLst>
          </p:cNvPr>
          <p:cNvSpPr>
            <a:spLocks noGrp="1"/>
          </p:cNvSpPr>
          <p:nvPr>
            <p:ph type="ftr" sz="quarter" idx="11"/>
          </p:nvPr>
        </p:nvSpPr>
        <p:spPr/>
        <p:txBody>
          <a:bodyPr/>
          <a:lstStyle/>
          <a:p>
            <a:endParaRPr lang="en-DE" dirty="0"/>
          </a:p>
        </p:txBody>
      </p:sp>
      <p:sp>
        <p:nvSpPr>
          <p:cNvPr id="9" name="Slide Number Placeholder 8">
            <a:extLst>
              <a:ext uri="{FF2B5EF4-FFF2-40B4-BE49-F238E27FC236}">
                <a16:creationId xmlns:a16="http://schemas.microsoft.com/office/drawing/2014/main" id="{92039AB2-3437-0705-DDBF-DD46431DD9EA}"/>
              </a:ext>
            </a:extLst>
          </p:cNvPr>
          <p:cNvSpPr>
            <a:spLocks noGrp="1"/>
          </p:cNvSpPr>
          <p:nvPr>
            <p:ph type="sldNum" sz="quarter" idx="12"/>
          </p:nvPr>
        </p:nvSpPr>
        <p:spPr/>
        <p:txBody>
          <a:bodyPr/>
          <a:lstStyle/>
          <a:p>
            <a:fld id="{E1193FDA-3F31-7447-9036-CE2A6D2C6802}" type="slidenum">
              <a:rPr lang="en-DE" smtClean="0"/>
              <a:t>17</a:t>
            </a:fld>
            <a:endParaRPr lang="en-DE"/>
          </a:p>
        </p:txBody>
      </p:sp>
    </p:spTree>
    <p:extLst>
      <p:ext uri="{BB962C8B-B14F-4D97-AF65-F5344CB8AC3E}">
        <p14:creationId xmlns:p14="http://schemas.microsoft.com/office/powerpoint/2010/main" val="1879842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C823B9-56D1-8786-E620-62B7D520455C}"/>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3BF1B8C6-ED4E-C82C-5E75-F483BD6491D6}"/>
              </a:ext>
            </a:extLst>
          </p:cNvPr>
          <p:cNvSpPr>
            <a:spLocks noGrp="1"/>
          </p:cNvSpPr>
          <p:nvPr>
            <p:ph type="title"/>
          </p:nvPr>
        </p:nvSpPr>
        <p:spPr>
          <a:xfrm>
            <a:off x="0" y="-1"/>
            <a:ext cx="12192000" cy="1129857"/>
          </a:xfrm>
        </p:spPr>
        <p:txBody>
          <a:bodyPr/>
          <a:lstStyle/>
          <a:p>
            <a:r>
              <a:rPr lang="en-DE" dirty="0">
                <a:solidFill>
                  <a:schemeClr val="bg2"/>
                </a:solidFill>
                <a:latin typeface="+mn-lt"/>
                <a:cs typeface="Times New Roman" panose="02020603050405020304" pitchFamily="18" charset="0"/>
              </a:rPr>
              <a:t>	What is Sound Perception</a:t>
            </a:r>
          </a:p>
        </p:txBody>
      </p:sp>
      <p:sp>
        <p:nvSpPr>
          <p:cNvPr id="6" name="Content Placeholder 5">
            <a:extLst>
              <a:ext uri="{FF2B5EF4-FFF2-40B4-BE49-F238E27FC236}">
                <a16:creationId xmlns:a16="http://schemas.microsoft.com/office/drawing/2014/main" id="{2E7D2E7B-18FB-F72D-D09D-FAAE43695508}"/>
              </a:ext>
            </a:extLst>
          </p:cNvPr>
          <p:cNvSpPr>
            <a:spLocks noGrp="1"/>
          </p:cNvSpPr>
          <p:nvPr>
            <p:ph idx="1"/>
          </p:nvPr>
        </p:nvSpPr>
        <p:spPr>
          <a:xfrm>
            <a:off x="838200" y="1533017"/>
            <a:ext cx="10515600" cy="4351338"/>
          </a:xfrm>
        </p:spPr>
        <p:txBody>
          <a:bodyPr>
            <a:normAutofit/>
          </a:bodyPr>
          <a:lstStyle/>
          <a:p>
            <a:endParaRPr lang="en-GB" sz="2400" dirty="0"/>
          </a:p>
          <a:p>
            <a:endParaRPr lang="en-GB" sz="2400" dirty="0"/>
          </a:p>
          <a:p>
            <a:r>
              <a:rPr lang="en-GB" sz="2400" dirty="0"/>
              <a:t>Sound = </a:t>
            </a:r>
            <a:r>
              <a:rPr lang="en-GB" sz="2400" b="1" dirty="0"/>
              <a:t>vibrational waves in a medium</a:t>
            </a:r>
            <a:endParaRPr lang="en-GB" sz="2400" dirty="0"/>
          </a:p>
          <a:p>
            <a:r>
              <a:rPr lang="en-GB" sz="2400" dirty="0"/>
              <a:t>Waves move air → </a:t>
            </a:r>
            <a:r>
              <a:rPr lang="en-GB" sz="2400" b="1" dirty="0"/>
              <a:t>vibrate microphone diaphragm</a:t>
            </a:r>
            <a:endParaRPr lang="en-GB" sz="2400" dirty="0"/>
          </a:p>
          <a:p>
            <a:r>
              <a:rPr lang="en-GB" sz="2400" dirty="0"/>
              <a:t>Diaphragm motion → </a:t>
            </a:r>
            <a:r>
              <a:rPr lang="en-GB" sz="2400" b="1" dirty="0"/>
              <a:t>electrical signal</a:t>
            </a:r>
            <a:endParaRPr lang="en-GB" sz="2400" dirty="0"/>
          </a:p>
          <a:p>
            <a:r>
              <a:rPr lang="en-GB" sz="2400" dirty="0"/>
              <a:t>Digitized as a </a:t>
            </a:r>
            <a:r>
              <a:rPr lang="en-GB" sz="2400" b="1" dirty="0"/>
              <a:t>waveform (time domain)</a:t>
            </a:r>
            <a:endParaRPr lang="en-GB" sz="2400" dirty="0"/>
          </a:p>
          <a:p>
            <a:r>
              <a:rPr lang="en-GB" sz="2400" dirty="0"/>
              <a:t>Microphone is the basis for sound </a:t>
            </a:r>
            <a:br>
              <a:rPr lang="en-GB" sz="2400" dirty="0"/>
            </a:br>
            <a:r>
              <a:rPr lang="en-GB" sz="2400" dirty="0"/>
              <a:t>perception</a:t>
            </a:r>
          </a:p>
        </p:txBody>
      </p:sp>
      <p:sp>
        <p:nvSpPr>
          <p:cNvPr id="8" name="Footer Placeholder 7">
            <a:extLst>
              <a:ext uri="{FF2B5EF4-FFF2-40B4-BE49-F238E27FC236}">
                <a16:creationId xmlns:a16="http://schemas.microsoft.com/office/drawing/2014/main" id="{0A1F8F8F-3D8A-A5F6-0E43-98795E70E324}"/>
              </a:ext>
            </a:extLst>
          </p:cNvPr>
          <p:cNvSpPr>
            <a:spLocks noGrp="1"/>
          </p:cNvSpPr>
          <p:nvPr>
            <p:ph type="ftr" sz="quarter" idx="11"/>
          </p:nvPr>
        </p:nvSpPr>
        <p:spPr/>
        <p:txBody>
          <a:bodyPr/>
          <a:lstStyle/>
          <a:p>
            <a:r>
              <a:rPr lang="en-DE" dirty="0"/>
              <a:t>[9]</a:t>
            </a:r>
          </a:p>
        </p:txBody>
      </p:sp>
      <p:sp>
        <p:nvSpPr>
          <p:cNvPr id="9" name="Slide Number Placeholder 8">
            <a:extLst>
              <a:ext uri="{FF2B5EF4-FFF2-40B4-BE49-F238E27FC236}">
                <a16:creationId xmlns:a16="http://schemas.microsoft.com/office/drawing/2014/main" id="{3D5B2586-DAC3-0A8C-B4EC-1A80D5DFC9D4}"/>
              </a:ext>
            </a:extLst>
          </p:cNvPr>
          <p:cNvSpPr>
            <a:spLocks noGrp="1"/>
          </p:cNvSpPr>
          <p:nvPr>
            <p:ph type="sldNum" sz="quarter" idx="12"/>
          </p:nvPr>
        </p:nvSpPr>
        <p:spPr/>
        <p:txBody>
          <a:bodyPr/>
          <a:lstStyle/>
          <a:p>
            <a:fld id="{E1193FDA-3F31-7447-9036-CE2A6D2C6802}" type="slidenum">
              <a:rPr lang="en-DE" smtClean="0"/>
              <a:t>1</a:t>
            </a:fld>
            <a:endParaRPr lang="en-DE"/>
          </a:p>
        </p:txBody>
      </p:sp>
      <p:pic>
        <p:nvPicPr>
          <p:cNvPr id="1026" name="Picture 2">
            <a:extLst>
              <a:ext uri="{FF2B5EF4-FFF2-40B4-BE49-F238E27FC236}">
                <a16:creationId xmlns:a16="http://schemas.microsoft.com/office/drawing/2014/main" id="{5D2FFDD9-5284-0627-3BCA-9AB39A2CF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021" y="3321367"/>
            <a:ext cx="4851026" cy="2798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33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139D9-153B-7F8D-FA73-D19ECC056A8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18E57F-0920-D652-AA20-B94D0F847E8D}"/>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69316429-44D2-0E53-66A8-EC868D290505}"/>
              </a:ext>
            </a:extLst>
          </p:cNvPr>
          <p:cNvSpPr>
            <a:spLocks noGrp="1"/>
          </p:cNvSpPr>
          <p:nvPr>
            <p:ph type="title"/>
          </p:nvPr>
        </p:nvSpPr>
        <p:spPr>
          <a:xfrm>
            <a:off x="0" y="-1"/>
            <a:ext cx="12192000" cy="1129857"/>
          </a:xfrm>
        </p:spPr>
        <p:txBody>
          <a:bodyPr/>
          <a:lstStyle/>
          <a:p>
            <a:r>
              <a:rPr lang="en-DE" dirty="0">
                <a:solidFill>
                  <a:schemeClr val="bg2"/>
                </a:solidFill>
                <a:latin typeface="+mn-lt"/>
                <a:cs typeface="Times New Roman" panose="02020603050405020304" pitchFamily="18" charset="0"/>
              </a:rPr>
              <a:t>	Acoustic Information and it’s applications</a:t>
            </a:r>
          </a:p>
        </p:txBody>
      </p:sp>
      <p:sp>
        <p:nvSpPr>
          <p:cNvPr id="6" name="Content Placeholder 5">
            <a:extLst>
              <a:ext uri="{FF2B5EF4-FFF2-40B4-BE49-F238E27FC236}">
                <a16:creationId xmlns:a16="http://schemas.microsoft.com/office/drawing/2014/main" id="{06CEBC14-03CA-AF3D-5C33-B488372E89D2}"/>
              </a:ext>
            </a:extLst>
          </p:cNvPr>
          <p:cNvSpPr>
            <a:spLocks noGrp="1"/>
          </p:cNvSpPr>
          <p:nvPr>
            <p:ph idx="1"/>
          </p:nvPr>
        </p:nvSpPr>
        <p:spPr>
          <a:xfrm>
            <a:off x="838200" y="1533017"/>
            <a:ext cx="8601635" cy="2450494"/>
          </a:xfrm>
        </p:spPr>
        <p:txBody>
          <a:bodyPr>
            <a:normAutofit/>
          </a:bodyPr>
          <a:lstStyle/>
          <a:p>
            <a:pPr marL="0" indent="0">
              <a:buNone/>
            </a:pPr>
            <a:endParaRPr lang="en-GB" sz="2000" b="1" dirty="0"/>
          </a:p>
          <a:p>
            <a:r>
              <a:rPr lang="en-GB" sz="2000" b="1" dirty="0"/>
              <a:t>Impact sounds →</a:t>
            </a:r>
            <a:r>
              <a:rPr lang="en-GB" sz="2000" dirty="0"/>
              <a:t> contact detection, tool interaction</a:t>
            </a:r>
          </a:p>
          <a:p>
            <a:r>
              <a:rPr lang="en-GB" sz="2000" b="1" dirty="0"/>
              <a:t>Resonance →</a:t>
            </a:r>
            <a:r>
              <a:rPr lang="en-GB" sz="2000" dirty="0"/>
              <a:t> material recognition</a:t>
            </a:r>
          </a:p>
          <a:p>
            <a:r>
              <a:rPr lang="en-GB" sz="2000" b="1" dirty="0"/>
              <a:t>Flow sounds→</a:t>
            </a:r>
            <a:r>
              <a:rPr lang="en-GB" sz="2000" dirty="0"/>
              <a:t> liquid monitoring, leak and blockage detection</a:t>
            </a:r>
          </a:p>
          <a:p>
            <a:r>
              <a:rPr lang="en-GB" sz="2000" b="1" dirty="0"/>
              <a:t>Mechanical and motor noise →</a:t>
            </a:r>
            <a:r>
              <a:rPr lang="en-GB" sz="2000" dirty="0"/>
              <a:t> machine/fault diagnostics</a:t>
            </a:r>
          </a:p>
          <a:p>
            <a:r>
              <a:rPr lang="en-GB" sz="2000" b="1" dirty="0"/>
              <a:t>Ambient/Environmental sounds →</a:t>
            </a:r>
            <a:r>
              <a:rPr lang="en-GB" sz="2000" dirty="0"/>
              <a:t> localization, human activity detection</a:t>
            </a:r>
          </a:p>
        </p:txBody>
      </p:sp>
      <p:sp>
        <p:nvSpPr>
          <p:cNvPr id="8" name="Footer Placeholder 7">
            <a:extLst>
              <a:ext uri="{FF2B5EF4-FFF2-40B4-BE49-F238E27FC236}">
                <a16:creationId xmlns:a16="http://schemas.microsoft.com/office/drawing/2014/main" id="{757A8DE0-AF35-CE9A-7A86-27B50F192488}"/>
              </a:ext>
            </a:extLst>
          </p:cNvPr>
          <p:cNvSpPr>
            <a:spLocks noGrp="1"/>
          </p:cNvSpPr>
          <p:nvPr>
            <p:ph type="ftr" sz="quarter" idx="11"/>
          </p:nvPr>
        </p:nvSpPr>
        <p:spPr/>
        <p:txBody>
          <a:bodyPr/>
          <a:lstStyle/>
          <a:p>
            <a:r>
              <a:rPr lang="en-DE" dirty="0"/>
              <a:t>[8][10][11]</a:t>
            </a:r>
          </a:p>
        </p:txBody>
      </p:sp>
      <p:sp>
        <p:nvSpPr>
          <p:cNvPr id="9" name="Slide Number Placeholder 8">
            <a:extLst>
              <a:ext uri="{FF2B5EF4-FFF2-40B4-BE49-F238E27FC236}">
                <a16:creationId xmlns:a16="http://schemas.microsoft.com/office/drawing/2014/main" id="{E8B7C2D8-02B6-B5B5-1DA9-394D5C733223}"/>
              </a:ext>
            </a:extLst>
          </p:cNvPr>
          <p:cNvSpPr>
            <a:spLocks noGrp="1"/>
          </p:cNvSpPr>
          <p:nvPr>
            <p:ph type="sldNum" sz="quarter" idx="12"/>
          </p:nvPr>
        </p:nvSpPr>
        <p:spPr/>
        <p:txBody>
          <a:bodyPr/>
          <a:lstStyle/>
          <a:p>
            <a:fld id="{E1193FDA-3F31-7447-9036-CE2A6D2C6802}" type="slidenum">
              <a:rPr lang="en-DE" smtClean="0"/>
              <a:t>2</a:t>
            </a:fld>
            <a:endParaRPr lang="en-DE"/>
          </a:p>
        </p:txBody>
      </p:sp>
      <p:pic>
        <p:nvPicPr>
          <p:cNvPr id="2050" name="Picture 2" descr="Ultra Edge Technology: What is it and what are potential reasons for a  glitch in its functioning?">
            <a:extLst>
              <a:ext uri="{FF2B5EF4-FFF2-40B4-BE49-F238E27FC236}">
                <a16:creationId xmlns:a16="http://schemas.microsoft.com/office/drawing/2014/main" id="{36B9979C-CE66-969D-79C5-D18C59A42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390" y="1376968"/>
            <a:ext cx="3070410" cy="18422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art of water leak detection | 2017-05-25 | Plumbing and Mechanical |  Plumbing &amp; Mechanical">
            <a:extLst>
              <a:ext uri="{FF2B5EF4-FFF2-40B4-BE49-F238E27FC236}">
                <a16:creationId xmlns:a16="http://schemas.microsoft.com/office/drawing/2014/main" id="{F61038EF-D498-7D3F-193B-C23C7DB829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17" t="3709" r="29549" b="3752"/>
          <a:stretch>
            <a:fillRect/>
          </a:stretch>
        </p:blipFill>
        <p:spPr bwMode="auto">
          <a:xfrm>
            <a:off x="9439835" y="3375262"/>
            <a:ext cx="2147048" cy="29589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coustic Imaging for Mechanical Fault Detection | Pro Thermal Imaging">
            <a:extLst>
              <a:ext uri="{FF2B5EF4-FFF2-40B4-BE49-F238E27FC236}">
                <a16:creationId xmlns:a16="http://schemas.microsoft.com/office/drawing/2014/main" id="{5F3327C1-C284-F876-29DB-B02139E7CB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65" t="7292" r="6456" b="7272"/>
          <a:stretch>
            <a:fillRect/>
          </a:stretch>
        </p:blipFill>
        <p:spPr bwMode="auto">
          <a:xfrm>
            <a:off x="605117" y="3987511"/>
            <a:ext cx="3245504" cy="23467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echmode-870x653">
            <a:extLst>
              <a:ext uri="{FF2B5EF4-FFF2-40B4-BE49-F238E27FC236}">
                <a16:creationId xmlns:a16="http://schemas.microsoft.com/office/drawing/2014/main" id="{56E8B032-DE12-0848-542D-A836650D30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393" b="16520"/>
          <a:stretch>
            <a:fillRect/>
          </a:stretch>
        </p:blipFill>
        <p:spPr bwMode="auto">
          <a:xfrm>
            <a:off x="4530230" y="3987511"/>
            <a:ext cx="4229995" cy="23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346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323F9-F416-4649-53C1-A7525F640DD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0A1361-366E-405E-C774-D34279C8DD4D}"/>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57CA626E-DD30-071E-FA3C-A78D74CEBE1E}"/>
              </a:ext>
            </a:extLst>
          </p:cNvPr>
          <p:cNvSpPr>
            <a:spLocks noGrp="1"/>
          </p:cNvSpPr>
          <p:nvPr>
            <p:ph type="title"/>
          </p:nvPr>
        </p:nvSpPr>
        <p:spPr>
          <a:xfrm>
            <a:off x="0" y="-1"/>
            <a:ext cx="12192000" cy="1129857"/>
          </a:xfrm>
        </p:spPr>
        <p:txBody>
          <a:bodyPr/>
          <a:lstStyle/>
          <a:p>
            <a:r>
              <a:rPr lang="en-DE" dirty="0">
                <a:solidFill>
                  <a:schemeClr val="bg2"/>
                </a:solidFill>
                <a:latin typeface="+mn-lt"/>
                <a:cs typeface="Times New Roman" panose="02020603050405020304" pitchFamily="18" charset="0"/>
              </a:rPr>
              <a:t>	Why Robots need Audio perception</a:t>
            </a:r>
          </a:p>
        </p:txBody>
      </p:sp>
      <p:sp>
        <p:nvSpPr>
          <p:cNvPr id="6" name="Content Placeholder 5">
            <a:extLst>
              <a:ext uri="{FF2B5EF4-FFF2-40B4-BE49-F238E27FC236}">
                <a16:creationId xmlns:a16="http://schemas.microsoft.com/office/drawing/2014/main" id="{416B3958-6567-17E0-1639-AD651360B1FC}"/>
              </a:ext>
            </a:extLst>
          </p:cNvPr>
          <p:cNvSpPr>
            <a:spLocks noGrp="1"/>
          </p:cNvSpPr>
          <p:nvPr>
            <p:ph idx="1"/>
          </p:nvPr>
        </p:nvSpPr>
        <p:spPr>
          <a:xfrm>
            <a:off x="838200" y="1533016"/>
            <a:ext cx="7579659" cy="4646297"/>
          </a:xfrm>
        </p:spPr>
        <p:txBody>
          <a:bodyPr>
            <a:normAutofit/>
          </a:bodyPr>
          <a:lstStyle/>
          <a:p>
            <a:endParaRPr lang="en-GB" sz="2400" dirty="0"/>
          </a:p>
          <a:p>
            <a:r>
              <a:rPr lang="en-GB" sz="2400" dirty="0"/>
              <a:t>Identify leaks/blockages/sparks in pipes and sewers</a:t>
            </a:r>
          </a:p>
          <a:p>
            <a:r>
              <a:rPr lang="en-GB" sz="2400" dirty="0"/>
              <a:t>Locate survivors in disaster sites</a:t>
            </a:r>
          </a:p>
          <a:p>
            <a:r>
              <a:rPr lang="en-GB" sz="2400" dirty="0"/>
              <a:t>Detect falling or breaking items in warehouses</a:t>
            </a:r>
          </a:p>
          <a:p>
            <a:r>
              <a:rPr lang="en-GB" sz="2400" dirty="0"/>
              <a:t>Humanoid Robots</a:t>
            </a:r>
          </a:p>
          <a:p>
            <a:endParaRPr lang="en-GB" sz="2400" dirty="0"/>
          </a:p>
        </p:txBody>
      </p:sp>
      <p:sp>
        <p:nvSpPr>
          <p:cNvPr id="8" name="Footer Placeholder 7">
            <a:extLst>
              <a:ext uri="{FF2B5EF4-FFF2-40B4-BE49-F238E27FC236}">
                <a16:creationId xmlns:a16="http://schemas.microsoft.com/office/drawing/2014/main" id="{D25B027C-78ED-839E-D85F-F34587753EC2}"/>
              </a:ext>
            </a:extLst>
          </p:cNvPr>
          <p:cNvSpPr>
            <a:spLocks noGrp="1"/>
          </p:cNvSpPr>
          <p:nvPr>
            <p:ph type="ftr" sz="quarter" idx="11"/>
          </p:nvPr>
        </p:nvSpPr>
        <p:spPr/>
        <p:txBody>
          <a:bodyPr/>
          <a:lstStyle/>
          <a:p>
            <a:r>
              <a:rPr lang="en-DE" dirty="0"/>
              <a:t>[12][13][14]</a:t>
            </a:r>
          </a:p>
        </p:txBody>
      </p:sp>
      <p:sp>
        <p:nvSpPr>
          <p:cNvPr id="9" name="Slide Number Placeholder 8">
            <a:extLst>
              <a:ext uri="{FF2B5EF4-FFF2-40B4-BE49-F238E27FC236}">
                <a16:creationId xmlns:a16="http://schemas.microsoft.com/office/drawing/2014/main" id="{B04AF9E1-918C-4FCF-BE60-013405A469FF}"/>
              </a:ext>
            </a:extLst>
          </p:cNvPr>
          <p:cNvSpPr>
            <a:spLocks noGrp="1"/>
          </p:cNvSpPr>
          <p:nvPr>
            <p:ph type="sldNum" sz="quarter" idx="12"/>
          </p:nvPr>
        </p:nvSpPr>
        <p:spPr/>
        <p:txBody>
          <a:bodyPr/>
          <a:lstStyle/>
          <a:p>
            <a:fld id="{E1193FDA-3F31-7447-9036-CE2A6D2C6802}" type="slidenum">
              <a:rPr lang="en-DE" smtClean="0"/>
              <a:t>3</a:t>
            </a:fld>
            <a:endParaRPr lang="en-DE" dirty="0"/>
          </a:p>
        </p:txBody>
      </p:sp>
      <p:pic>
        <p:nvPicPr>
          <p:cNvPr id="3074" name="Picture 2" descr="VEVOR Sewer Pipe Inspection Robot, 197FT Pipeline Detection Crawling Robot  with 2MP Front/Rear Cameras &amp; Touchscreen Tablet, IP68 Plumbing Camera with  Lights &amp; Distance Counter for Industrial Pipes | VEVOR US">
            <a:extLst>
              <a:ext uri="{FF2B5EF4-FFF2-40B4-BE49-F238E27FC236}">
                <a16:creationId xmlns:a16="http://schemas.microsoft.com/office/drawing/2014/main" id="{CB918AF0-198D-D6CF-4DB2-168B4AB1F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317708"/>
            <a:ext cx="2526032" cy="25260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History of Robotics In the Warehouse | GreyOrange">
            <a:extLst>
              <a:ext uri="{FF2B5EF4-FFF2-40B4-BE49-F238E27FC236}">
                <a16:creationId xmlns:a16="http://schemas.microsoft.com/office/drawing/2014/main" id="{1BEE9E0F-E59E-7C24-B5E4-E01B1D3F7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050" y="3837134"/>
            <a:ext cx="4828635" cy="24463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marter than your average dog">
            <a:extLst>
              <a:ext uri="{FF2B5EF4-FFF2-40B4-BE49-F238E27FC236}">
                <a16:creationId xmlns:a16="http://schemas.microsoft.com/office/drawing/2014/main" id="{CA6605FD-2509-5369-C5BB-5FEBF4FC6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9250" y="4059049"/>
            <a:ext cx="3200400" cy="212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60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E5716-033A-B3A0-B830-0648E90464C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A954424-2FE2-9134-10A5-C9AFF80A826C}"/>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88932F6D-B8D7-D616-88B1-36D4AA8555CA}"/>
              </a:ext>
            </a:extLst>
          </p:cNvPr>
          <p:cNvSpPr>
            <a:spLocks noGrp="1"/>
          </p:cNvSpPr>
          <p:nvPr>
            <p:ph type="title"/>
          </p:nvPr>
        </p:nvSpPr>
        <p:spPr>
          <a:xfrm>
            <a:off x="0" y="-1"/>
            <a:ext cx="12192000" cy="1129857"/>
          </a:xfrm>
        </p:spPr>
        <p:txBody>
          <a:bodyPr>
            <a:normAutofit fontScale="90000"/>
          </a:bodyPr>
          <a:lstStyle/>
          <a:p>
            <a:r>
              <a:rPr lang="en-GB" dirty="0">
                <a:solidFill>
                  <a:schemeClr val="bg2"/>
                </a:solidFill>
              </a:rPr>
              <a:t>	Human-Inspired Multimodal Perception for Robots</a:t>
            </a:r>
            <a:endParaRPr lang="en-GB" b="0" dirty="0">
              <a:solidFill>
                <a:schemeClr val="bg2"/>
              </a:solidFill>
            </a:endParaRPr>
          </a:p>
        </p:txBody>
      </p:sp>
      <p:sp>
        <p:nvSpPr>
          <p:cNvPr id="6" name="Content Placeholder 5">
            <a:extLst>
              <a:ext uri="{FF2B5EF4-FFF2-40B4-BE49-F238E27FC236}">
                <a16:creationId xmlns:a16="http://schemas.microsoft.com/office/drawing/2014/main" id="{0C55FEE8-C590-8A2A-1877-87B493D8E253}"/>
              </a:ext>
            </a:extLst>
          </p:cNvPr>
          <p:cNvSpPr>
            <a:spLocks noGrp="1"/>
          </p:cNvSpPr>
          <p:nvPr>
            <p:ph idx="1"/>
          </p:nvPr>
        </p:nvSpPr>
        <p:spPr>
          <a:xfrm>
            <a:off x="838200" y="1533017"/>
            <a:ext cx="10515600" cy="4351338"/>
          </a:xfrm>
        </p:spPr>
        <p:txBody>
          <a:bodyPr>
            <a:normAutofit/>
          </a:bodyPr>
          <a:lstStyle/>
          <a:p>
            <a:r>
              <a:rPr lang="en-GB" b="0" dirty="0"/>
              <a:t>c</a:t>
            </a:r>
            <a:r>
              <a:rPr lang="en-GB" dirty="0"/>
              <a:t>ombine vision, touch, and sound like humans</a:t>
            </a:r>
          </a:p>
          <a:p>
            <a:r>
              <a:rPr lang="en-GB" dirty="0"/>
              <a:t>Recognize people and hold conversations and respond to voice cues</a:t>
            </a:r>
          </a:p>
          <a:p>
            <a:r>
              <a:rPr lang="en-GB" dirty="0"/>
              <a:t>robust in noisy environment</a:t>
            </a:r>
          </a:p>
          <a:p>
            <a:r>
              <a:rPr lang="en-GB" dirty="0"/>
              <a:t>Assist with household chores and activities </a:t>
            </a:r>
          </a:p>
          <a:p>
            <a:pPr lvl="1"/>
            <a:r>
              <a:rPr lang="en-GB" sz="2500" dirty="0"/>
              <a:t>barista, cooking, and kitchen tasks</a:t>
            </a:r>
          </a:p>
        </p:txBody>
      </p:sp>
      <p:sp>
        <p:nvSpPr>
          <p:cNvPr id="8" name="Footer Placeholder 7">
            <a:extLst>
              <a:ext uri="{FF2B5EF4-FFF2-40B4-BE49-F238E27FC236}">
                <a16:creationId xmlns:a16="http://schemas.microsoft.com/office/drawing/2014/main" id="{53F4D2E6-2A55-00D0-BC86-6FAE34637949}"/>
              </a:ext>
            </a:extLst>
          </p:cNvPr>
          <p:cNvSpPr>
            <a:spLocks noGrp="1"/>
          </p:cNvSpPr>
          <p:nvPr>
            <p:ph type="ftr" sz="quarter" idx="11"/>
          </p:nvPr>
        </p:nvSpPr>
        <p:spPr/>
        <p:txBody>
          <a:bodyPr/>
          <a:lstStyle/>
          <a:p>
            <a:r>
              <a:rPr lang="en-DE" dirty="0"/>
              <a:t>[7]</a:t>
            </a:r>
          </a:p>
        </p:txBody>
      </p:sp>
      <p:sp>
        <p:nvSpPr>
          <p:cNvPr id="9" name="Slide Number Placeholder 8">
            <a:extLst>
              <a:ext uri="{FF2B5EF4-FFF2-40B4-BE49-F238E27FC236}">
                <a16:creationId xmlns:a16="http://schemas.microsoft.com/office/drawing/2014/main" id="{7DB78F0F-201F-7F19-3AB9-11679029FC30}"/>
              </a:ext>
            </a:extLst>
          </p:cNvPr>
          <p:cNvSpPr>
            <a:spLocks noGrp="1"/>
          </p:cNvSpPr>
          <p:nvPr>
            <p:ph type="sldNum" sz="quarter" idx="12"/>
          </p:nvPr>
        </p:nvSpPr>
        <p:spPr/>
        <p:txBody>
          <a:bodyPr/>
          <a:lstStyle/>
          <a:p>
            <a:fld id="{E1193FDA-3F31-7447-9036-CE2A6D2C6802}" type="slidenum">
              <a:rPr lang="en-DE" smtClean="0"/>
              <a:t>4</a:t>
            </a:fld>
            <a:endParaRPr lang="en-DE" dirty="0"/>
          </a:p>
        </p:txBody>
      </p:sp>
      <p:pic>
        <p:nvPicPr>
          <p:cNvPr id="3" name="Picture 2">
            <a:extLst>
              <a:ext uri="{FF2B5EF4-FFF2-40B4-BE49-F238E27FC236}">
                <a16:creationId xmlns:a16="http://schemas.microsoft.com/office/drawing/2014/main" id="{67006865-53BB-F0CE-73AC-040E96E402C3}"/>
              </a:ext>
            </a:extLst>
          </p:cNvPr>
          <p:cNvPicPr>
            <a:picLocks noChangeAspect="1"/>
          </p:cNvPicPr>
          <p:nvPr/>
        </p:nvPicPr>
        <p:blipFill>
          <a:blip r:embed="rId3"/>
          <a:stretch>
            <a:fillRect/>
          </a:stretch>
        </p:blipFill>
        <p:spPr>
          <a:xfrm>
            <a:off x="8157882" y="3012111"/>
            <a:ext cx="3648635" cy="2872244"/>
          </a:xfrm>
          <a:prstGeom prst="rect">
            <a:avLst/>
          </a:prstGeom>
        </p:spPr>
      </p:pic>
    </p:spTree>
    <p:extLst>
      <p:ext uri="{BB962C8B-B14F-4D97-AF65-F5344CB8AC3E}">
        <p14:creationId xmlns:p14="http://schemas.microsoft.com/office/powerpoint/2010/main" val="861909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A34F3-FEA7-443A-EEF0-8B27AC2C4B8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B3FCE63-0F98-C966-979A-B5144184915B}"/>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76F803D8-EDC6-2925-582C-D8BBC86A2CEF}"/>
              </a:ext>
            </a:extLst>
          </p:cNvPr>
          <p:cNvSpPr>
            <a:spLocks noGrp="1"/>
          </p:cNvSpPr>
          <p:nvPr>
            <p:ph type="title"/>
          </p:nvPr>
        </p:nvSpPr>
        <p:spPr>
          <a:xfrm>
            <a:off x="0" y="-1"/>
            <a:ext cx="12192000" cy="1129857"/>
          </a:xfrm>
        </p:spPr>
        <p:txBody>
          <a:bodyPr/>
          <a:lstStyle/>
          <a:p>
            <a:r>
              <a:rPr lang="en-GB" b="0" dirty="0">
                <a:solidFill>
                  <a:schemeClr val="bg2"/>
                </a:solidFill>
              </a:rPr>
              <a:t>	Pouring</a:t>
            </a:r>
            <a:r>
              <a:rPr lang="en-GB" dirty="0">
                <a:solidFill>
                  <a:schemeClr val="bg2"/>
                </a:solidFill>
              </a:rPr>
              <a:t>.</a:t>
            </a:r>
            <a:r>
              <a:rPr lang="en-GB" b="0" dirty="0">
                <a:solidFill>
                  <a:schemeClr val="bg2"/>
                </a:solidFill>
              </a:rPr>
              <a:t> A Benchmark for Audio Perception</a:t>
            </a:r>
          </a:p>
        </p:txBody>
      </p:sp>
      <p:sp>
        <p:nvSpPr>
          <p:cNvPr id="6" name="Content Placeholder 5">
            <a:extLst>
              <a:ext uri="{FF2B5EF4-FFF2-40B4-BE49-F238E27FC236}">
                <a16:creationId xmlns:a16="http://schemas.microsoft.com/office/drawing/2014/main" id="{BDCE8A82-894A-BAF6-DAD2-DC482775FC9E}"/>
              </a:ext>
            </a:extLst>
          </p:cNvPr>
          <p:cNvSpPr>
            <a:spLocks noGrp="1"/>
          </p:cNvSpPr>
          <p:nvPr>
            <p:ph idx="1"/>
          </p:nvPr>
        </p:nvSpPr>
        <p:spPr>
          <a:xfrm>
            <a:off x="838200" y="1533017"/>
            <a:ext cx="10515600" cy="4351338"/>
          </a:xfrm>
        </p:spPr>
        <p:txBody>
          <a:bodyPr>
            <a:normAutofit/>
          </a:bodyPr>
          <a:lstStyle/>
          <a:p>
            <a:endParaRPr lang="en-GB" b="0" dirty="0"/>
          </a:p>
          <a:p>
            <a:r>
              <a:rPr lang="en-GB" b="0" dirty="0"/>
              <a:t>Liquids are hard to perceive</a:t>
            </a:r>
          </a:p>
          <a:p>
            <a:r>
              <a:rPr lang="en-GB" dirty="0"/>
              <a:t>Sound reveals internal liquid dynamics</a:t>
            </a:r>
          </a:p>
          <a:p>
            <a:r>
              <a:rPr lang="en-GB" b="0" dirty="0"/>
              <a:t>Pouring produces rich acoustic signatures</a:t>
            </a:r>
          </a:p>
          <a:p>
            <a:r>
              <a:rPr lang="en-GB" dirty="0"/>
              <a:t>Ideal testbed for audio sensing</a:t>
            </a:r>
          </a:p>
          <a:p>
            <a:endParaRPr lang="en-GB" b="0" dirty="0"/>
          </a:p>
          <a:p>
            <a:r>
              <a:rPr lang="en-GB" dirty="0"/>
              <a:t>Next: 3 papers</a:t>
            </a:r>
            <a:endParaRPr lang="en-GB" b="0" dirty="0"/>
          </a:p>
        </p:txBody>
      </p:sp>
      <p:sp>
        <p:nvSpPr>
          <p:cNvPr id="8" name="Footer Placeholder 7">
            <a:extLst>
              <a:ext uri="{FF2B5EF4-FFF2-40B4-BE49-F238E27FC236}">
                <a16:creationId xmlns:a16="http://schemas.microsoft.com/office/drawing/2014/main" id="{DABA4F9A-B6BC-408C-1EFC-6D95FF223AA9}"/>
              </a:ext>
            </a:extLst>
          </p:cNvPr>
          <p:cNvSpPr>
            <a:spLocks noGrp="1"/>
          </p:cNvSpPr>
          <p:nvPr>
            <p:ph type="ftr" sz="quarter" idx="11"/>
          </p:nvPr>
        </p:nvSpPr>
        <p:spPr/>
        <p:txBody>
          <a:bodyPr/>
          <a:lstStyle/>
          <a:p>
            <a:r>
              <a:rPr lang="en-DE" dirty="0"/>
              <a:t>[15]</a:t>
            </a:r>
          </a:p>
        </p:txBody>
      </p:sp>
      <p:sp>
        <p:nvSpPr>
          <p:cNvPr id="9" name="Slide Number Placeholder 8">
            <a:extLst>
              <a:ext uri="{FF2B5EF4-FFF2-40B4-BE49-F238E27FC236}">
                <a16:creationId xmlns:a16="http://schemas.microsoft.com/office/drawing/2014/main" id="{1C5BAA57-EAD0-7B49-7DAA-239FE874F2B0}"/>
              </a:ext>
            </a:extLst>
          </p:cNvPr>
          <p:cNvSpPr>
            <a:spLocks noGrp="1"/>
          </p:cNvSpPr>
          <p:nvPr>
            <p:ph type="sldNum" sz="quarter" idx="12"/>
          </p:nvPr>
        </p:nvSpPr>
        <p:spPr/>
        <p:txBody>
          <a:bodyPr/>
          <a:lstStyle/>
          <a:p>
            <a:fld id="{E1193FDA-3F31-7447-9036-CE2A6D2C6802}" type="slidenum">
              <a:rPr lang="en-DE" smtClean="0"/>
              <a:t>5</a:t>
            </a:fld>
            <a:endParaRPr lang="en-DE" dirty="0"/>
          </a:p>
        </p:txBody>
      </p:sp>
      <p:pic>
        <p:nvPicPr>
          <p:cNvPr id="5124" name="Picture 4" descr="Humanoid Robot Demonstrates Precise Water Pouring Stock Illustration -  Illustration of futuristicdesign, futuristictech: 404401838">
            <a:extLst>
              <a:ext uri="{FF2B5EF4-FFF2-40B4-BE49-F238E27FC236}">
                <a16:creationId xmlns:a16="http://schemas.microsoft.com/office/drawing/2014/main" id="{B2E59B52-4641-43A2-37D3-95992BC45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238" y="3397812"/>
            <a:ext cx="4114800" cy="2885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881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38F68-A5E1-7911-16B4-9C64B672A5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9BDA193-AD53-0197-3FE3-B38F7AB7C458}"/>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9894D81B-E767-F759-E4E8-82BD5C2EC26C}"/>
              </a:ext>
            </a:extLst>
          </p:cNvPr>
          <p:cNvSpPr>
            <a:spLocks noGrp="1"/>
          </p:cNvSpPr>
          <p:nvPr>
            <p:ph type="title"/>
          </p:nvPr>
        </p:nvSpPr>
        <p:spPr>
          <a:xfrm>
            <a:off x="0" y="-1"/>
            <a:ext cx="12192000" cy="1129857"/>
          </a:xfrm>
        </p:spPr>
        <p:txBody>
          <a:bodyPr>
            <a:normAutofit fontScale="90000"/>
          </a:bodyPr>
          <a:lstStyle/>
          <a:p>
            <a:r>
              <a:rPr lang="en-DE" dirty="0">
                <a:solidFill>
                  <a:schemeClr val="bg2"/>
                </a:solidFill>
                <a:latin typeface="+mn-lt"/>
                <a:cs typeface="Times New Roman" panose="02020603050405020304" pitchFamily="18" charset="0"/>
              </a:rPr>
              <a:t>	</a:t>
            </a:r>
            <a:r>
              <a:rPr lang="en-DE" sz="3600" dirty="0">
                <a:solidFill>
                  <a:schemeClr val="bg2"/>
                </a:solidFill>
                <a:latin typeface="+mn-lt"/>
                <a:cs typeface="Times New Roman" panose="02020603050405020304" pitchFamily="18" charset="0"/>
              </a:rPr>
              <a:t>1) Demonstration of Liquid Height Estimation using sound only</a:t>
            </a:r>
          </a:p>
        </p:txBody>
      </p:sp>
      <p:pic>
        <p:nvPicPr>
          <p:cNvPr id="2" name="1.mov">
            <a:hlinkClick r:id="" action="ppaction://media"/>
            <a:extLst>
              <a:ext uri="{FF2B5EF4-FFF2-40B4-BE49-F238E27FC236}">
                <a16:creationId xmlns:a16="http://schemas.microsoft.com/office/drawing/2014/main" id="{00FBD3BB-1FC6-FEE5-C84D-97DF61EAD39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09800" y="1533525"/>
            <a:ext cx="7772400" cy="4351338"/>
          </a:xfrm>
        </p:spPr>
      </p:pic>
      <p:sp>
        <p:nvSpPr>
          <p:cNvPr id="8" name="Footer Placeholder 7">
            <a:extLst>
              <a:ext uri="{FF2B5EF4-FFF2-40B4-BE49-F238E27FC236}">
                <a16:creationId xmlns:a16="http://schemas.microsoft.com/office/drawing/2014/main" id="{D9E9803E-A241-3E17-A257-9242F7FD2099}"/>
              </a:ext>
            </a:extLst>
          </p:cNvPr>
          <p:cNvSpPr>
            <a:spLocks noGrp="1"/>
          </p:cNvSpPr>
          <p:nvPr>
            <p:ph type="ftr" sz="quarter" idx="11"/>
          </p:nvPr>
        </p:nvSpPr>
        <p:spPr/>
        <p:txBody>
          <a:bodyPr/>
          <a:lstStyle/>
          <a:p>
            <a:r>
              <a:rPr lang="en-DE" dirty="0"/>
              <a:t>[4]</a:t>
            </a:r>
          </a:p>
        </p:txBody>
      </p:sp>
      <p:sp>
        <p:nvSpPr>
          <p:cNvPr id="9" name="Slide Number Placeholder 8">
            <a:extLst>
              <a:ext uri="{FF2B5EF4-FFF2-40B4-BE49-F238E27FC236}">
                <a16:creationId xmlns:a16="http://schemas.microsoft.com/office/drawing/2014/main" id="{C6D8CB7D-74CD-FDD1-B81B-AC4FEC70A2F6}"/>
              </a:ext>
            </a:extLst>
          </p:cNvPr>
          <p:cNvSpPr>
            <a:spLocks noGrp="1"/>
          </p:cNvSpPr>
          <p:nvPr>
            <p:ph type="sldNum" sz="quarter" idx="12"/>
          </p:nvPr>
        </p:nvSpPr>
        <p:spPr/>
        <p:txBody>
          <a:bodyPr/>
          <a:lstStyle/>
          <a:p>
            <a:fld id="{E1193FDA-3F31-7447-9036-CE2A6D2C6802}" type="slidenum">
              <a:rPr lang="en-DE" smtClean="0"/>
              <a:t>6</a:t>
            </a:fld>
            <a:endParaRPr lang="en-DE"/>
          </a:p>
        </p:txBody>
      </p:sp>
    </p:spTree>
    <p:extLst>
      <p:ext uri="{BB962C8B-B14F-4D97-AF65-F5344CB8AC3E}">
        <p14:creationId xmlns:p14="http://schemas.microsoft.com/office/powerpoint/2010/main" val="228829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27678-9260-10C4-6143-A557A1AB5AA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7D665D-3E73-4C15-47F1-F7E125A4C037}"/>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5B36D620-B62A-3384-749B-9B69CD06DDC4}"/>
              </a:ext>
            </a:extLst>
          </p:cNvPr>
          <p:cNvSpPr>
            <a:spLocks noGrp="1"/>
          </p:cNvSpPr>
          <p:nvPr>
            <p:ph type="title"/>
          </p:nvPr>
        </p:nvSpPr>
        <p:spPr>
          <a:xfrm>
            <a:off x="0" y="-1"/>
            <a:ext cx="12192000" cy="1129857"/>
          </a:xfrm>
        </p:spPr>
        <p:txBody>
          <a:bodyPr/>
          <a:lstStyle/>
          <a:p>
            <a:r>
              <a:rPr lang="en-DE" dirty="0">
                <a:solidFill>
                  <a:schemeClr val="bg2"/>
                </a:solidFill>
                <a:latin typeface="+mn-lt"/>
                <a:cs typeface="Times New Roman" panose="02020603050405020304" pitchFamily="18" charset="0"/>
              </a:rPr>
              <a:t>	Liquid Height Estimation using Sound only</a:t>
            </a:r>
          </a:p>
        </p:txBody>
      </p:sp>
      <p:sp>
        <p:nvSpPr>
          <p:cNvPr id="6" name="Content Placeholder 5">
            <a:extLst>
              <a:ext uri="{FF2B5EF4-FFF2-40B4-BE49-F238E27FC236}">
                <a16:creationId xmlns:a16="http://schemas.microsoft.com/office/drawing/2014/main" id="{68EA5DF4-F5D3-B56E-0915-D2A198B1AF11}"/>
              </a:ext>
            </a:extLst>
          </p:cNvPr>
          <p:cNvSpPr>
            <a:spLocks noGrp="1"/>
          </p:cNvSpPr>
          <p:nvPr>
            <p:ph idx="1"/>
          </p:nvPr>
        </p:nvSpPr>
        <p:spPr>
          <a:xfrm>
            <a:off x="838200" y="1533016"/>
            <a:ext cx="5423392" cy="4667901"/>
          </a:xfrm>
        </p:spPr>
        <p:txBody>
          <a:bodyPr/>
          <a:lstStyle/>
          <a:p>
            <a:pPr marL="0" indent="0">
              <a:buNone/>
            </a:pPr>
            <a:endParaRPr lang="en-GB" dirty="0"/>
          </a:p>
          <a:p>
            <a:r>
              <a:rPr lang="en-GB" b="0" dirty="0" err="1"/>
              <a:t>PouringNet</a:t>
            </a:r>
            <a:r>
              <a:rPr lang="en-GB" b="0" dirty="0"/>
              <a:t> model</a:t>
            </a:r>
          </a:p>
          <a:p>
            <a:endParaRPr lang="en-GB" b="0" dirty="0"/>
          </a:p>
          <a:p>
            <a:r>
              <a:rPr lang="en-GB" b="0" dirty="0"/>
              <a:t>Audio-only sensing</a:t>
            </a:r>
          </a:p>
          <a:p>
            <a:r>
              <a:rPr lang="en-GB" b="0" dirty="0"/>
              <a:t>Resonance &lt;-&gt; Liquid Height</a:t>
            </a:r>
          </a:p>
          <a:p>
            <a:r>
              <a:rPr lang="en-GB" b="0" dirty="0"/>
              <a:t>Good controlled performance but lacks real life scenario </a:t>
            </a:r>
          </a:p>
        </p:txBody>
      </p:sp>
      <p:sp>
        <p:nvSpPr>
          <p:cNvPr id="8" name="Footer Placeholder 7">
            <a:extLst>
              <a:ext uri="{FF2B5EF4-FFF2-40B4-BE49-F238E27FC236}">
                <a16:creationId xmlns:a16="http://schemas.microsoft.com/office/drawing/2014/main" id="{357C50B7-73FC-1DF7-EDEF-05399973F6F8}"/>
              </a:ext>
            </a:extLst>
          </p:cNvPr>
          <p:cNvSpPr>
            <a:spLocks noGrp="1"/>
          </p:cNvSpPr>
          <p:nvPr>
            <p:ph type="ftr" sz="quarter" idx="11"/>
          </p:nvPr>
        </p:nvSpPr>
        <p:spPr/>
        <p:txBody>
          <a:bodyPr/>
          <a:lstStyle/>
          <a:p>
            <a:r>
              <a:rPr lang="en-DE" dirty="0"/>
              <a:t>[1] [4]</a:t>
            </a:r>
          </a:p>
        </p:txBody>
      </p:sp>
      <p:sp>
        <p:nvSpPr>
          <p:cNvPr id="9" name="Slide Number Placeholder 8">
            <a:extLst>
              <a:ext uri="{FF2B5EF4-FFF2-40B4-BE49-F238E27FC236}">
                <a16:creationId xmlns:a16="http://schemas.microsoft.com/office/drawing/2014/main" id="{7ABDAF63-ED9C-8095-7BAB-81B8B28690E4}"/>
              </a:ext>
            </a:extLst>
          </p:cNvPr>
          <p:cNvSpPr>
            <a:spLocks noGrp="1"/>
          </p:cNvSpPr>
          <p:nvPr>
            <p:ph type="sldNum" sz="quarter" idx="12"/>
          </p:nvPr>
        </p:nvSpPr>
        <p:spPr/>
        <p:txBody>
          <a:bodyPr/>
          <a:lstStyle/>
          <a:p>
            <a:fld id="{E1193FDA-3F31-7447-9036-CE2A6D2C6802}" type="slidenum">
              <a:rPr lang="en-DE" smtClean="0"/>
              <a:t>7</a:t>
            </a:fld>
            <a:endParaRPr lang="en-DE"/>
          </a:p>
        </p:txBody>
      </p:sp>
      <p:pic>
        <p:nvPicPr>
          <p:cNvPr id="3" name="Picture 2">
            <a:extLst>
              <a:ext uri="{FF2B5EF4-FFF2-40B4-BE49-F238E27FC236}">
                <a16:creationId xmlns:a16="http://schemas.microsoft.com/office/drawing/2014/main" id="{35ABB3E4-C71B-A022-EF32-41D18F6FC949}"/>
              </a:ext>
            </a:extLst>
          </p:cNvPr>
          <p:cNvPicPr>
            <a:picLocks noChangeAspect="1"/>
          </p:cNvPicPr>
          <p:nvPr/>
        </p:nvPicPr>
        <p:blipFill>
          <a:blip r:embed="rId3"/>
          <a:stretch>
            <a:fillRect/>
          </a:stretch>
        </p:blipFill>
        <p:spPr>
          <a:xfrm>
            <a:off x="6261592" y="1438418"/>
            <a:ext cx="5562600" cy="4762500"/>
          </a:xfrm>
          <a:prstGeom prst="rect">
            <a:avLst/>
          </a:prstGeom>
        </p:spPr>
      </p:pic>
    </p:spTree>
    <p:extLst>
      <p:ext uri="{BB962C8B-B14F-4D97-AF65-F5344CB8AC3E}">
        <p14:creationId xmlns:p14="http://schemas.microsoft.com/office/powerpoint/2010/main" val="54081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BD98F-A392-7CC7-A066-1EE31096C1F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71D152D-DF5E-151F-48BF-50803B1215D1}"/>
              </a:ext>
            </a:extLst>
          </p:cNvPr>
          <p:cNvSpPr/>
          <p:nvPr/>
        </p:nvSpPr>
        <p:spPr>
          <a:xfrm>
            <a:off x="0" y="0"/>
            <a:ext cx="12192000" cy="1133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Title 4">
            <a:extLst>
              <a:ext uri="{FF2B5EF4-FFF2-40B4-BE49-F238E27FC236}">
                <a16:creationId xmlns:a16="http://schemas.microsoft.com/office/drawing/2014/main" id="{7160AA2E-3CE7-106C-D8D4-3CD57230D156}"/>
              </a:ext>
            </a:extLst>
          </p:cNvPr>
          <p:cNvSpPr>
            <a:spLocks noGrp="1"/>
          </p:cNvSpPr>
          <p:nvPr>
            <p:ph type="title"/>
          </p:nvPr>
        </p:nvSpPr>
        <p:spPr>
          <a:xfrm>
            <a:off x="0" y="-1"/>
            <a:ext cx="12192000" cy="1129857"/>
          </a:xfrm>
        </p:spPr>
        <p:txBody>
          <a:bodyPr/>
          <a:lstStyle/>
          <a:p>
            <a:r>
              <a:rPr lang="en-DE" dirty="0">
                <a:solidFill>
                  <a:schemeClr val="bg2"/>
                </a:solidFill>
                <a:latin typeface="+mn-lt"/>
                <a:cs typeface="Times New Roman" panose="02020603050405020304" pitchFamily="18" charset="0"/>
              </a:rPr>
              <a:t>	Limitations of Audio only pouring</a:t>
            </a:r>
          </a:p>
        </p:txBody>
      </p:sp>
      <p:sp>
        <p:nvSpPr>
          <p:cNvPr id="6" name="Content Placeholder 5">
            <a:extLst>
              <a:ext uri="{FF2B5EF4-FFF2-40B4-BE49-F238E27FC236}">
                <a16:creationId xmlns:a16="http://schemas.microsoft.com/office/drawing/2014/main" id="{6AAFF2BB-6810-A622-FBE3-2644D2176464}"/>
              </a:ext>
            </a:extLst>
          </p:cNvPr>
          <p:cNvSpPr>
            <a:spLocks noGrp="1"/>
          </p:cNvSpPr>
          <p:nvPr>
            <p:ph idx="1"/>
          </p:nvPr>
        </p:nvSpPr>
        <p:spPr>
          <a:xfrm>
            <a:off x="838200" y="1815353"/>
            <a:ext cx="10515600" cy="4069002"/>
          </a:xfrm>
        </p:spPr>
        <p:txBody>
          <a:bodyPr/>
          <a:lstStyle/>
          <a:p>
            <a:endParaRPr lang="en-GB" b="0" dirty="0"/>
          </a:p>
          <a:p>
            <a:pPr marL="0" indent="0">
              <a:buNone/>
            </a:pPr>
            <a:endParaRPr lang="en-GB" b="0" dirty="0"/>
          </a:p>
          <a:p>
            <a:r>
              <a:rPr lang="en-GB" b="0" dirty="0"/>
              <a:t>Container-specific behaviour</a:t>
            </a:r>
          </a:p>
          <a:p>
            <a:r>
              <a:rPr lang="en-GB" b="0" dirty="0"/>
              <a:t>Needs steady pour stream</a:t>
            </a:r>
          </a:p>
          <a:p>
            <a:r>
              <a:rPr lang="en-GB" dirty="0"/>
              <a:t>Noise-sensitive</a:t>
            </a:r>
            <a:endParaRPr lang="en-GB" b="0" dirty="0"/>
          </a:p>
          <a:p>
            <a:r>
              <a:rPr lang="en-GB" b="0" dirty="0"/>
              <a:t>Lacks physical feedback</a:t>
            </a:r>
          </a:p>
        </p:txBody>
      </p:sp>
      <p:sp>
        <p:nvSpPr>
          <p:cNvPr id="8" name="Footer Placeholder 7">
            <a:extLst>
              <a:ext uri="{FF2B5EF4-FFF2-40B4-BE49-F238E27FC236}">
                <a16:creationId xmlns:a16="http://schemas.microsoft.com/office/drawing/2014/main" id="{B572039D-C687-9464-0518-328B8A1A159E}"/>
              </a:ext>
            </a:extLst>
          </p:cNvPr>
          <p:cNvSpPr>
            <a:spLocks noGrp="1"/>
          </p:cNvSpPr>
          <p:nvPr>
            <p:ph type="ftr" sz="quarter" idx="11"/>
          </p:nvPr>
        </p:nvSpPr>
        <p:spPr/>
        <p:txBody>
          <a:bodyPr/>
          <a:lstStyle/>
          <a:p>
            <a:r>
              <a:rPr lang="en-DE" dirty="0"/>
              <a:t>[1]</a:t>
            </a:r>
          </a:p>
        </p:txBody>
      </p:sp>
      <p:sp>
        <p:nvSpPr>
          <p:cNvPr id="9" name="Slide Number Placeholder 8">
            <a:extLst>
              <a:ext uri="{FF2B5EF4-FFF2-40B4-BE49-F238E27FC236}">
                <a16:creationId xmlns:a16="http://schemas.microsoft.com/office/drawing/2014/main" id="{AE2C6E38-A5EF-B988-2562-435E4E448CA8}"/>
              </a:ext>
            </a:extLst>
          </p:cNvPr>
          <p:cNvSpPr>
            <a:spLocks noGrp="1"/>
          </p:cNvSpPr>
          <p:nvPr>
            <p:ph type="sldNum" sz="quarter" idx="12"/>
          </p:nvPr>
        </p:nvSpPr>
        <p:spPr/>
        <p:txBody>
          <a:bodyPr/>
          <a:lstStyle/>
          <a:p>
            <a:fld id="{E1193FDA-3F31-7447-9036-CE2A6D2C6802}" type="slidenum">
              <a:rPr lang="en-DE" smtClean="0"/>
              <a:t>8</a:t>
            </a:fld>
            <a:endParaRPr lang="en-DE"/>
          </a:p>
        </p:txBody>
      </p:sp>
    </p:spTree>
    <p:extLst>
      <p:ext uri="{BB962C8B-B14F-4D97-AF65-F5344CB8AC3E}">
        <p14:creationId xmlns:p14="http://schemas.microsoft.com/office/powerpoint/2010/main" val="683950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7325</TotalTime>
  <Words>1455</Words>
  <Application>Microsoft Macintosh PowerPoint</Application>
  <PresentationFormat>Widescreen</PresentationFormat>
  <Paragraphs>202</Paragraphs>
  <Slides>18</Slides>
  <Notes>18</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Aptos Display</vt:lpstr>
      <vt:lpstr>Arial</vt:lpstr>
      <vt:lpstr>Times New Roman</vt:lpstr>
      <vt:lpstr>Wingdings</vt:lpstr>
      <vt:lpstr>Office Theme</vt:lpstr>
      <vt:lpstr>Sound Recognition in Robotics</vt:lpstr>
      <vt:lpstr> What is Sound Perception</vt:lpstr>
      <vt:lpstr> Acoustic Information and it’s applications</vt:lpstr>
      <vt:lpstr> Why Robots need Audio perception</vt:lpstr>
      <vt:lpstr> Human-Inspired Multimodal Perception for Robots</vt:lpstr>
      <vt:lpstr> Pouring. A Benchmark for Audio Perception</vt:lpstr>
      <vt:lpstr> 1) Demonstration of Liquid Height Estimation using sound only</vt:lpstr>
      <vt:lpstr> Liquid Height Estimation using Sound only</vt:lpstr>
      <vt:lpstr> Limitations of Audio only pouring</vt:lpstr>
      <vt:lpstr> 2) Demonstration of Liquid Height Estimation using sound + haptics</vt:lpstr>
      <vt:lpstr> Liquid Height Estimation using Sound + Haptics</vt:lpstr>
      <vt:lpstr> 3) Multimodal Sim-to-Real Audio </vt:lpstr>
      <vt:lpstr> Simulated Audio for Fluid Behavior </vt:lpstr>
      <vt:lpstr> Future Work</vt:lpstr>
      <vt:lpstr>Thank you</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Sulehri, Sabeeh Ur Rehman</dc:creator>
  <cp:lastModifiedBy>Sulehri, Sabeeh Ur Rehman</cp:lastModifiedBy>
  <cp:revision>48</cp:revision>
  <dcterms:created xsi:type="dcterms:W3CDTF">2025-11-28T16:05:20Z</dcterms:created>
  <dcterms:modified xsi:type="dcterms:W3CDTF">2025-12-11T21:09:07Z</dcterms:modified>
</cp:coreProperties>
</file>