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95" r:id="rId4"/>
    <p:sldId id="297" r:id="rId5"/>
    <p:sldId id="296" r:id="rId6"/>
    <p:sldId id="299" r:id="rId7"/>
    <p:sldId id="267" r:id="rId8"/>
    <p:sldId id="298" r:id="rId9"/>
    <p:sldId id="272" r:id="rId10"/>
    <p:sldId id="301" r:id="rId11"/>
    <p:sldId id="274" r:id="rId12"/>
    <p:sldId id="300" r:id="rId13"/>
  </p:sldIdLst>
  <p:sldSz cx="12188825" cy="6858000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Roboto Mono" panose="00000009000000000000" pitchFamily="49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vilcrHwBfNufbRECk8G5JDen4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3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225" y="0"/>
            <a:ext cx="5330825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Good afternoon, professors and committee members.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My name is Yuyang Tu, and I’m honored to present my PhD research titled </a:t>
            </a:r>
            <a:r>
              <a:rPr lang="en-US" sz="1100" i="1">
                <a:solidFill>
                  <a:schemeClr val="dk1"/>
                </a:solidFill>
              </a:rPr>
              <a:t>In-Hand Object 6D Pose Estimation for Robot Manipulation</a:t>
            </a:r>
            <a:r>
              <a:rPr lang="en-US" sz="1100">
                <a:solidFill>
                  <a:schemeClr val="dk1"/>
                </a:solidFill>
              </a:rPr>
              <a:t>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</a:rPr>
              <a:t>This work was conducted under the supervision of Prof. Dr. Jianwei Zhang at the TAMS Group, University of Hamburg.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chemeClr val="dk1"/>
                </a:solidFill>
              </a:rPr>
              <a:t>Throughout this presentation, I’ll walk you through the motivation, challenges, proposed methods, experimental results, and future directions of this research.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>
          <a:extLst>
            <a:ext uri="{FF2B5EF4-FFF2-40B4-BE49-F238E27FC236}">
              <a16:creationId xmlns:a16="http://schemas.microsoft.com/office/drawing/2014/main" id="{9B760BCE-CB80-DD96-CF82-F5DB3F11D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>
            <a:extLst>
              <a:ext uri="{FF2B5EF4-FFF2-40B4-BE49-F238E27FC236}">
                <a16:creationId xmlns:a16="http://schemas.microsoft.com/office/drawing/2014/main" id="{64D70881-F01B-B74C-F41F-CEE049B4E8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65225" y="0"/>
            <a:ext cx="5330825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6:notes">
            <a:extLst>
              <a:ext uri="{FF2B5EF4-FFF2-40B4-BE49-F238E27FC236}">
                <a16:creationId xmlns:a16="http://schemas.microsoft.com/office/drawing/2014/main" id="{FD4F8158-E6E9-14D0-4CD2-957D09FF71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dirty="0"/>
              <a:t>pi0 is a general-purpose manipulation policy designed to operate across a wide range of robot tasks using language instructions.</a:t>
            </a:r>
          </a:p>
          <a:p>
            <a:r>
              <a:rPr lang="en-US" altLang="zh-CN" dirty="0"/>
              <a:t>The key idea is to freeze powerful pretrained vision and language encoders—such as CLIP—and train only a lightweight transformer-based token policy head.</a:t>
            </a:r>
          </a:p>
          <a:p>
            <a:r>
              <a:rPr lang="en-US" altLang="zh-CN" dirty="0"/>
              <a:t>Given a task prompt, such as </a:t>
            </a:r>
            <a:r>
              <a:rPr lang="en-US" altLang="zh-CN" i="1" dirty="0"/>
              <a:t>“stack the red block on the green one,”</a:t>
            </a:r>
            <a:r>
              <a:rPr lang="en-US" altLang="zh-CN" dirty="0"/>
              <a:t> and a visual observation, pi0 encodes the scene and predicts a sequence of discrete tokens.</a:t>
            </a:r>
            <a:br>
              <a:rPr lang="en-US" altLang="zh-CN" dirty="0"/>
            </a:br>
            <a:r>
              <a:rPr lang="en-US" altLang="zh-CN" dirty="0"/>
              <a:t>These tokens are interpreted as low-level robot actions.</a:t>
            </a:r>
          </a:p>
          <a:p>
            <a:r>
              <a:rPr lang="en-US" altLang="zh-CN" dirty="0"/>
              <a:t>The design allows for efficient generalization and adaptation: pi0 supports zero-shot prompting for new tasks, while the </a:t>
            </a:r>
            <a:r>
              <a:rPr lang="en-US" altLang="zh-CN" b="1" dirty="0"/>
              <a:t>pi0-FAST</a:t>
            </a:r>
            <a:r>
              <a:rPr lang="en-US" altLang="zh-CN" dirty="0"/>
              <a:t> variant enables rapid fine-tuning on user-collected demonstrations.</a:t>
            </a:r>
          </a:p>
          <a:p>
            <a:r>
              <a:rPr lang="en-US" altLang="zh-CN" dirty="0"/>
              <a:t>I am currently applying pi0 to tool-use tasks such as pick-and-drop and plan to integrate it with ToolGPT, where ToolGPT provides semantic 6D poses of tool parts, and pi0 generates the corresponding action trajectories.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6:notes">
            <a:extLst>
              <a:ext uri="{FF2B5EF4-FFF2-40B4-BE49-F238E27FC236}">
                <a16:creationId xmlns:a16="http://schemas.microsoft.com/office/drawing/2014/main" id="{CAC9108D-5D5B-025E-9FAD-94983BE053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4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225" y="0"/>
            <a:ext cx="5330825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dirty="0"/>
              <a:t>The central goal of this work is to enable robots to understand which part of a tool to manipulate, and how, given only a natural language instruction and a point cloud of the tool.</a:t>
            </a:r>
          </a:p>
          <a:p>
            <a:r>
              <a:rPr lang="en-US" altLang="zh-CN" dirty="0"/>
              <a:t>Traditional 6D pose estimation methods focus on entire objects or known CAD models. However, in many tool-use scenarios, the robot must localize a specific </a:t>
            </a:r>
            <a:r>
              <a:rPr lang="en-US" altLang="zh-CN" b="1" dirty="0"/>
              <a:t>functional part</a:t>
            </a:r>
            <a:r>
              <a:rPr lang="en-US" altLang="zh-CN" dirty="0"/>
              <a:t>, such as the </a:t>
            </a:r>
            <a:r>
              <a:rPr lang="en-US" altLang="zh-CN" b="1" dirty="0"/>
              <a:t>tip of a screwdriver</a:t>
            </a:r>
            <a:r>
              <a:rPr lang="en-US" altLang="zh-CN" dirty="0"/>
              <a:t> or the </a:t>
            </a:r>
            <a:r>
              <a:rPr lang="en-US" altLang="zh-CN" b="1" dirty="0"/>
              <a:t>bristle of a brush</a:t>
            </a:r>
            <a:r>
              <a:rPr lang="en-US" altLang="zh-CN" dirty="0"/>
              <a:t>, depending on the task.</a:t>
            </a:r>
          </a:p>
          <a:p>
            <a:r>
              <a:rPr lang="en-US" altLang="zh-CN" dirty="0"/>
              <a:t>ToolGPT addresses this by estimating the 6D pose of the </a:t>
            </a:r>
            <a:r>
              <a:rPr lang="en-US" altLang="zh-CN" b="1" dirty="0"/>
              <a:t>task-relevant part</a:t>
            </a:r>
            <a:r>
              <a:rPr lang="en-US" altLang="zh-CN" dirty="0"/>
              <a:t> of a tool, conditioned on a natural language task prompt.</a:t>
            </a:r>
          </a:p>
          <a:p>
            <a:r>
              <a:rPr lang="en-US" altLang="zh-CN" dirty="0"/>
              <a:t>The input to the system is a segmented point cloud of the tool, along with a free-form task instruction. A large language model first parses the instruction into a semantic triplet: task, object, and part.</a:t>
            </a:r>
          </a:p>
          <a:p>
            <a:r>
              <a:rPr lang="en-US" altLang="zh-CN" dirty="0"/>
              <a:t>This semantic embedding is fused with geometric features from the point cloud via a cross-modal network, and a pose decoder outputs the predicted SE(3) pose of the part.</a:t>
            </a:r>
          </a:p>
          <a:p>
            <a:r>
              <a:rPr lang="en-US" altLang="zh-CN" dirty="0"/>
              <a:t>We supervise the training using a diffusion-based score network, which improves robustness to ambiguities and outliers.</a:t>
            </a:r>
          </a:p>
          <a:p>
            <a:r>
              <a:rPr lang="en-US" altLang="zh-CN" dirty="0"/>
              <a:t>ToolGPT generalizes across diverse tools and tasks, and can serve as a modular component in a broader language-to-action robot system.</a:t>
            </a:r>
          </a:p>
        </p:txBody>
      </p:sp>
      <p:sp>
        <p:nvSpPr>
          <p:cNvPr id="163" name="Google Shape;163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>
          <a:extLst>
            <a:ext uri="{FF2B5EF4-FFF2-40B4-BE49-F238E27FC236}">
              <a16:creationId xmlns:a16="http://schemas.microsoft.com/office/drawing/2014/main" id="{2A08D28A-DB5E-D754-DA2B-FD4516832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3fbf262f4_0_586:notes">
            <a:extLst>
              <a:ext uri="{FF2B5EF4-FFF2-40B4-BE49-F238E27FC236}">
                <a16:creationId xmlns:a16="http://schemas.microsoft.com/office/drawing/2014/main" id="{6BC7EACF-DF9C-D00A-ABCD-A72714FC6C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Recent advances have demonstrated that large language models (LLMs) possess strong commonsense reasoning capabilities, making them powerful tools for guiding robot behavior from natural language instructions.</a:t>
            </a:r>
          </a:p>
          <a:p>
            <a:r>
              <a:rPr lang="en-US" altLang="zh-CN" dirty="0"/>
              <a:t>For example, </a:t>
            </a:r>
            <a:r>
              <a:rPr lang="en-US" altLang="zh-CN" dirty="0" err="1"/>
              <a:t>VoxPoser</a:t>
            </a:r>
            <a:r>
              <a:rPr lang="en-US" altLang="zh-CN" dirty="0"/>
              <a:t> introduces a code-as-policy framework, where LLMs generate programs that invoke visual grounding APIs to produce 3D value maps. These maps help guide manipulation tasks without requiring task-specific training.</a:t>
            </a:r>
          </a:p>
          <a:p>
            <a:r>
              <a:rPr lang="en-US" altLang="zh-CN" dirty="0"/>
              <a:t>Another line of work is </a:t>
            </a:r>
            <a:r>
              <a:rPr lang="en-US" altLang="zh-CN" dirty="0" err="1"/>
              <a:t>CoPa</a:t>
            </a:r>
            <a:r>
              <a:rPr lang="en-US" altLang="zh-CN" dirty="0"/>
              <a:t>, which interprets spatial constraints between object parts using foundation models like GPT and CLIP.</a:t>
            </a:r>
            <a:br>
              <a:rPr lang="en-US" altLang="zh-CN" dirty="0"/>
            </a:br>
            <a:r>
              <a:rPr lang="en-US" altLang="zh-CN" dirty="0"/>
              <a:t>In a hammering task, for instance, </a:t>
            </a:r>
            <a:r>
              <a:rPr lang="en-US" altLang="zh-CN" dirty="0" err="1"/>
              <a:t>CoPa</a:t>
            </a:r>
            <a:r>
              <a:rPr lang="en-US" altLang="zh-CN" dirty="0"/>
              <a:t> might infer the constraint </a:t>
            </a:r>
            <a:r>
              <a:rPr lang="en-US" altLang="zh-CN" b="1" dirty="0"/>
              <a:t>"align the flat side of the hammer with the top of the nail"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constraint expresses the desired </a:t>
            </a:r>
            <a:r>
              <a:rPr lang="en-US" altLang="zh-CN" b="1" dirty="0"/>
              <a:t>spatial relationship</a:t>
            </a:r>
            <a:r>
              <a:rPr lang="en-US" altLang="zh-CN" dirty="0"/>
              <a:t>, but it does not yield </a:t>
            </a:r>
            <a:r>
              <a:rPr lang="en-US" altLang="zh-CN" b="1" dirty="0"/>
              <a:t>precise SE(3) poses</a:t>
            </a:r>
            <a:r>
              <a:rPr lang="en-US" altLang="zh-CN" dirty="0"/>
              <a:t> required for real execution.</a:t>
            </a:r>
          </a:p>
          <a:p>
            <a:r>
              <a:rPr lang="en-US" altLang="zh-CN" dirty="0"/>
              <a:t>In contrast, ToolGPT bridges this gap by directly grounding natural language to the </a:t>
            </a:r>
            <a:r>
              <a:rPr lang="en-US" altLang="zh-CN" b="1" dirty="0"/>
              <a:t>6D pose of the functionally relevant part</a:t>
            </a:r>
            <a:r>
              <a:rPr lang="en-US" altLang="zh-CN" dirty="0"/>
              <a:t> in a segmented point cloud.</a:t>
            </a:r>
            <a:br>
              <a:rPr lang="en-US" altLang="zh-CN" dirty="0"/>
            </a:br>
            <a:r>
              <a:rPr lang="en-US" altLang="zh-CN" dirty="0"/>
              <a:t>This enables robots to perform tool-use tasks such as hammering or inserting, guided by abstract task descriptions.</a:t>
            </a:r>
          </a:p>
          <a:p>
            <a:pPr marL="158750" indent="0">
              <a:buNone/>
            </a:pPr>
            <a:endParaRPr lang="en-US" altLang="zh-CN" dirty="0"/>
          </a:p>
        </p:txBody>
      </p:sp>
      <p:sp>
        <p:nvSpPr>
          <p:cNvPr id="219" name="Google Shape;219;g2b3fbf262f4_0_586:notes">
            <a:extLst>
              <a:ext uri="{FF2B5EF4-FFF2-40B4-BE49-F238E27FC236}">
                <a16:creationId xmlns:a16="http://schemas.microsoft.com/office/drawing/2014/main" id="{E35317B0-7DEA-C0A2-833A-33B78AAE5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392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B4509D11-59C8-791D-7C72-75D020FE0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8a5af5ded_0_146:notes">
            <a:extLst>
              <a:ext uri="{FF2B5EF4-FFF2-40B4-BE49-F238E27FC236}">
                <a16:creationId xmlns:a16="http://schemas.microsoft.com/office/drawing/2014/main" id="{3A295B62-FFD9-9268-AD1E-F756C8D842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8a5af5ded_0_146:notes">
            <a:extLst>
              <a:ext uri="{FF2B5EF4-FFF2-40B4-BE49-F238E27FC236}">
                <a16:creationId xmlns:a16="http://schemas.microsoft.com/office/drawing/2014/main" id="{2AB08C29-FD20-C412-477C-5C6590CAF1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To generate diverse tools for our dataset, we use NVIDIA Isaac Gym as a simulation platform.</a:t>
            </a:r>
            <a:br>
              <a:rPr lang="en-US" altLang="zh-CN" dirty="0"/>
            </a:br>
            <a:r>
              <a:rPr lang="en-US" altLang="zh-CN" dirty="0"/>
              <a:t>Tool geometries are procedurally generated using primitive shapes and CAD-like part combinations.</a:t>
            </a:r>
          </a:p>
          <a:p>
            <a:r>
              <a:rPr lang="en-US" altLang="zh-CN" dirty="0"/>
              <a:t>Each tool is composed of multiple labeled parts—such as handles, tips, or blades—which are essential for function-specific manipulation.</a:t>
            </a:r>
          </a:p>
          <a:p>
            <a:r>
              <a:rPr lang="en-US" altLang="zh-CN" dirty="0"/>
              <a:t>We simulate multi-view depth images and reconstruct segmented point clouds for each object.</a:t>
            </a:r>
            <a:br>
              <a:rPr lang="en-US" altLang="zh-CN" dirty="0"/>
            </a:br>
            <a:r>
              <a:rPr lang="en-US" altLang="zh-CN" dirty="0"/>
              <a:t>Finally, we manually annotate the 6D pose of the relevant functional part for each tool and task label.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934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BE52DAA6-A1DA-8316-D22B-A67D83501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8a5af5ded_0_146:notes">
            <a:extLst>
              <a:ext uri="{FF2B5EF4-FFF2-40B4-BE49-F238E27FC236}">
                <a16:creationId xmlns:a16="http://schemas.microsoft.com/office/drawing/2014/main" id="{7AD3D5EF-F3E6-74D0-48BE-B7999CE325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8a5af5ded_0_146:notes">
            <a:extLst>
              <a:ext uri="{FF2B5EF4-FFF2-40B4-BE49-F238E27FC236}">
                <a16:creationId xmlns:a16="http://schemas.microsoft.com/office/drawing/2014/main" id="{61DB5C35-97A3-69D6-C2E1-202913D507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The goal of ToolGPT is to estimate the 6D pose of a functionally relevant part of a tool, conditioned on a natural language instruction and a segmented 3D point cloud.</a:t>
            </a:r>
          </a:p>
          <a:p>
            <a:r>
              <a:rPr lang="en-US" altLang="zh-CN" dirty="0"/>
              <a:t>The process begins with a </a:t>
            </a:r>
            <a:r>
              <a:rPr lang="en-US" altLang="zh-CN" b="1" dirty="0"/>
              <a:t>free-form language instruction</a:t>
            </a:r>
            <a:r>
              <a:rPr lang="en-US" altLang="zh-CN" dirty="0"/>
              <a:t>, such as </a:t>
            </a:r>
            <a:r>
              <a:rPr lang="en-US" altLang="zh-CN" i="1" dirty="0"/>
              <a:t>“Insert the tip of the screwdriver into the hole.”</a:t>
            </a:r>
            <a:br>
              <a:rPr lang="en-US" altLang="zh-CN" dirty="0"/>
            </a:br>
            <a:r>
              <a:rPr lang="en-US" altLang="zh-CN" dirty="0"/>
              <a:t>This instruction is parsed using a large language model, such as GPT, to extract three semantic elements: the </a:t>
            </a:r>
            <a:r>
              <a:rPr lang="en-US" altLang="zh-CN" b="1" dirty="0"/>
              <a:t>task name</a:t>
            </a:r>
            <a:r>
              <a:rPr lang="en-US" altLang="zh-CN" dirty="0"/>
              <a:t> ("insert"), the </a:t>
            </a:r>
            <a:r>
              <a:rPr lang="en-US" altLang="zh-CN" b="1" dirty="0"/>
              <a:t>object name</a:t>
            </a:r>
            <a:r>
              <a:rPr lang="en-US" altLang="zh-CN" dirty="0"/>
              <a:t> ("screwdriver"), and the </a:t>
            </a:r>
            <a:r>
              <a:rPr lang="en-US" altLang="zh-CN" b="1" dirty="0"/>
              <a:t>part name</a:t>
            </a:r>
            <a:r>
              <a:rPr lang="en-US" altLang="zh-CN" dirty="0"/>
              <a:t> ("tip").</a:t>
            </a:r>
            <a:br>
              <a:rPr lang="en-US" altLang="zh-CN" dirty="0"/>
            </a:br>
            <a:r>
              <a:rPr lang="en-US" altLang="zh-CN" dirty="0"/>
              <a:t>These components form a semantic triplet, which is then embedded using a BERT encoder to produce a fixed-length semantic representation.</a:t>
            </a:r>
          </a:p>
          <a:p>
            <a:r>
              <a:rPr lang="en-US" altLang="zh-CN" dirty="0"/>
              <a:t>In parallel, the </a:t>
            </a:r>
            <a:r>
              <a:rPr lang="en-US" altLang="zh-CN" b="1" dirty="0"/>
              <a:t>segmented point cloud</a:t>
            </a:r>
            <a:r>
              <a:rPr lang="en-US" altLang="zh-CN" dirty="0"/>
              <a:t> of the tool is processed using a </a:t>
            </a:r>
            <a:r>
              <a:rPr lang="en-US" altLang="zh-CN" b="1" dirty="0" err="1"/>
              <a:t>PointNet</a:t>
            </a:r>
            <a:r>
              <a:rPr lang="en-US" altLang="zh-CN" b="1" dirty="0"/>
              <a:t> encoder</a:t>
            </a:r>
            <a:r>
              <a:rPr lang="en-US" altLang="zh-CN" dirty="0"/>
              <a:t>, which extracts geometric and spatial features from the 3D data.</a:t>
            </a:r>
          </a:p>
          <a:p>
            <a:r>
              <a:rPr lang="en-US" altLang="zh-CN" dirty="0"/>
              <a:t>The language and visual features are fused using a </a:t>
            </a:r>
            <a:r>
              <a:rPr lang="en-US" altLang="zh-CN" b="1" dirty="0"/>
              <a:t>cross-attention module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module allows the network to focus on the regions of the point cloud that are most relevant to the semantic context—specifically, the functional part indicated by the language input.</a:t>
            </a:r>
          </a:p>
          <a:p>
            <a:r>
              <a:rPr lang="en-US" altLang="zh-CN" dirty="0"/>
              <a:t>The fused representation is then passed to a </a:t>
            </a:r>
            <a:r>
              <a:rPr lang="en-US" altLang="zh-CN" b="1" dirty="0" err="1"/>
              <a:t>PoseDecoder</a:t>
            </a:r>
            <a:r>
              <a:rPr lang="en-US" altLang="zh-CN" b="1" dirty="0"/>
              <a:t> network</a:t>
            </a:r>
            <a:r>
              <a:rPr lang="en-US" altLang="zh-CN" dirty="0"/>
              <a:t>, which predicts a candidate 6D pose consisting of a 3D position and a rotation quaternion.</a:t>
            </a:r>
          </a:p>
          <a:p>
            <a:r>
              <a:rPr lang="en-US" altLang="zh-CN" dirty="0"/>
              <a:t>To provide a probabilistic training signal, we use a </a:t>
            </a:r>
            <a:r>
              <a:rPr lang="en-US" altLang="zh-CN" b="1" dirty="0"/>
              <a:t>score network trained via diffusion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score-based learning approach helps the model estimate the distribution of plausible poses, rather than a single point estimate.</a:t>
            </a:r>
          </a:p>
          <a:p>
            <a:r>
              <a:rPr lang="en-US" altLang="zh-CN" dirty="0"/>
              <a:t>To handle the inherent </a:t>
            </a:r>
            <a:r>
              <a:rPr lang="en-US" altLang="zh-CN" b="1" dirty="0"/>
              <a:t>symmetry</a:t>
            </a:r>
            <a:r>
              <a:rPr lang="en-US" altLang="zh-CN" dirty="0"/>
              <a:t> of many tools—such as screwdrivers or spatulas—we incorporate a </a:t>
            </a:r>
            <a:r>
              <a:rPr lang="en-US" altLang="zh-CN" b="1" dirty="0"/>
              <a:t>symmetry-aware loss function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loss is designed to be invariant to certain rotations, ensuring that the model does not penalize equally valid pose predictions.</a:t>
            </a:r>
          </a:p>
          <a:p>
            <a:r>
              <a:rPr lang="en-US" altLang="zh-CN" dirty="0"/>
              <a:t>Overall, this architecture allows ToolGPT to perform fine-grained, semantically grounded pose estimation for diverse tool-use tasks, guided by language and informed by 3D geometry.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85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7EA94934-19A6-49E0-D9F6-598C1BD46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8a5af5ded_0_146:notes">
            <a:extLst>
              <a:ext uri="{FF2B5EF4-FFF2-40B4-BE49-F238E27FC236}">
                <a16:creationId xmlns:a16="http://schemas.microsoft.com/office/drawing/2014/main" id="{43C52430-321F-884D-069C-D8B476EC3A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8a5af5ded_0_146:notes">
            <a:extLst>
              <a:ext uri="{FF2B5EF4-FFF2-40B4-BE49-F238E27FC236}">
                <a16:creationId xmlns:a16="http://schemas.microsoft.com/office/drawing/2014/main" id="{799CE134-7F0B-830D-72C7-2CD9754BBE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/>
              <a:t>The goal of ToolGPT is to estimate the 6D pose of a functionally relevant part of a tool, conditioned on a natural language instruction and a segmented 3D point cloud.</a:t>
            </a:r>
          </a:p>
          <a:p>
            <a:r>
              <a:rPr lang="en-US" altLang="zh-CN" dirty="0"/>
              <a:t>The process begins with a </a:t>
            </a:r>
            <a:r>
              <a:rPr lang="en-US" altLang="zh-CN" b="1" dirty="0"/>
              <a:t>free-form language instruction</a:t>
            </a:r>
            <a:r>
              <a:rPr lang="en-US" altLang="zh-CN" dirty="0"/>
              <a:t>, such as </a:t>
            </a:r>
            <a:r>
              <a:rPr lang="en-US" altLang="zh-CN" i="1" dirty="0"/>
              <a:t>“Insert the tip of the screwdriver into the hole.”</a:t>
            </a:r>
            <a:br>
              <a:rPr lang="en-US" altLang="zh-CN" dirty="0"/>
            </a:br>
            <a:r>
              <a:rPr lang="en-US" altLang="zh-CN" dirty="0"/>
              <a:t>This instruction is parsed using a large language model, such as GPT, to extract three semantic elements: the </a:t>
            </a:r>
            <a:r>
              <a:rPr lang="en-US" altLang="zh-CN" b="1" dirty="0"/>
              <a:t>task name</a:t>
            </a:r>
            <a:r>
              <a:rPr lang="en-US" altLang="zh-CN" dirty="0"/>
              <a:t> ("insert"), the </a:t>
            </a:r>
            <a:r>
              <a:rPr lang="en-US" altLang="zh-CN" b="1" dirty="0"/>
              <a:t>object name</a:t>
            </a:r>
            <a:r>
              <a:rPr lang="en-US" altLang="zh-CN" dirty="0"/>
              <a:t> ("screwdriver"), and the </a:t>
            </a:r>
            <a:r>
              <a:rPr lang="en-US" altLang="zh-CN" b="1" dirty="0"/>
              <a:t>part name</a:t>
            </a:r>
            <a:r>
              <a:rPr lang="en-US" altLang="zh-CN" dirty="0"/>
              <a:t> ("tip").</a:t>
            </a:r>
            <a:br>
              <a:rPr lang="en-US" altLang="zh-CN" dirty="0"/>
            </a:br>
            <a:r>
              <a:rPr lang="en-US" altLang="zh-CN" dirty="0"/>
              <a:t>These components form a semantic triplet, which is then embedded using a BERT encoder to produce a fixed-length semantic representation.</a:t>
            </a:r>
          </a:p>
          <a:p>
            <a:r>
              <a:rPr lang="en-US" altLang="zh-CN" dirty="0"/>
              <a:t>In parallel, the </a:t>
            </a:r>
            <a:r>
              <a:rPr lang="en-US" altLang="zh-CN" b="1" dirty="0"/>
              <a:t>segmented point cloud</a:t>
            </a:r>
            <a:r>
              <a:rPr lang="en-US" altLang="zh-CN" dirty="0"/>
              <a:t> of the tool is processed using a </a:t>
            </a:r>
            <a:r>
              <a:rPr lang="en-US" altLang="zh-CN" b="1" dirty="0" err="1"/>
              <a:t>PointNet</a:t>
            </a:r>
            <a:r>
              <a:rPr lang="en-US" altLang="zh-CN" b="1" dirty="0"/>
              <a:t> encoder</a:t>
            </a:r>
            <a:r>
              <a:rPr lang="en-US" altLang="zh-CN" dirty="0"/>
              <a:t>, which extracts geometric and spatial features from the 3D data.</a:t>
            </a:r>
          </a:p>
          <a:p>
            <a:r>
              <a:rPr lang="en-US" altLang="zh-CN" dirty="0"/>
              <a:t>The language and visual features are fused using a </a:t>
            </a:r>
            <a:r>
              <a:rPr lang="en-US" altLang="zh-CN" b="1" dirty="0"/>
              <a:t>cross-attention module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module allows the network to focus on the regions of the point cloud that are most relevant to the semantic context—specifically, the functional part indicated by the language input.</a:t>
            </a:r>
          </a:p>
          <a:p>
            <a:r>
              <a:rPr lang="en-US" altLang="zh-CN" dirty="0"/>
              <a:t>The fused representation is then passed to a </a:t>
            </a:r>
            <a:r>
              <a:rPr lang="en-US" altLang="zh-CN" b="1" dirty="0" err="1"/>
              <a:t>PoseDecoder</a:t>
            </a:r>
            <a:r>
              <a:rPr lang="en-US" altLang="zh-CN" b="1" dirty="0"/>
              <a:t> network</a:t>
            </a:r>
            <a:r>
              <a:rPr lang="en-US" altLang="zh-CN" dirty="0"/>
              <a:t>, which predicts a candidate 6D pose consisting of a 3D position and a rotation quaternion.</a:t>
            </a:r>
          </a:p>
          <a:p>
            <a:r>
              <a:rPr lang="en-US" altLang="zh-CN" dirty="0"/>
              <a:t>To provide a probabilistic training signal, we use a </a:t>
            </a:r>
            <a:r>
              <a:rPr lang="en-US" altLang="zh-CN" b="1" dirty="0"/>
              <a:t>score network trained via diffusion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score-based learning approach helps the model estimate the distribution of plausible poses, rather than a single point estimate.</a:t>
            </a:r>
          </a:p>
          <a:p>
            <a:r>
              <a:rPr lang="en-US" altLang="zh-CN" dirty="0"/>
              <a:t>To handle the inherent </a:t>
            </a:r>
            <a:r>
              <a:rPr lang="en-US" altLang="zh-CN" b="1" dirty="0"/>
              <a:t>symmetry</a:t>
            </a:r>
            <a:r>
              <a:rPr lang="en-US" altLang="zh-CN" dirty="0"/>
              <a:t> of many tools—such as screwdrivers or spatulas—we incorporate a </a:t>
            </a:r>
            <a:r>
              <a:rPr lang="en-US" altLang="zh-CN" b="1" dirty="0"/>
              <a:t>symmetry-aware loss function</a:t>
            </a:r>
            <a:r>
              <a:rPr lang="en-US" altLang="zh-CN" dirty="0"/>
              <a:t>.</a:t>
            </a:r>
            <a:br>
              <a:rPr lang="en-US" altLang="zh-CN" dirty="0"/>
            </a:br>
            <a:r>
              <a:rPr lang="en-US" altLang="zh-CN" dirty="0"/>
              <a:t>This loss is designed to be invariant to certain rotations, ensuring that the model does not penalize equally valid pose predictions.</a:t>
            </a:r>
          </a:p>
          <a:p>
            <a:r>
              <a:rPr lang="en-US" altLang="zh-CN" dirty="0"/>
              <a:t>Overall, this architecture allows ToolGPT to perform fine-grained, semantically grounded pose estimation for diverse tool-use tasks, guided by language and informed by 3D geometry.</a:t>
            </a: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6442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225" y="0"/>
            <a:ext cx="5330825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ToolGPT generalizes to novel tools and instructions...</a:t>
            </a:r>
            <a:endParaRPr/>
          </a:p>
        </p:txBody>
      </p:sp>
      <p:sp>
        <p:nvSpPr>
          <p:cNvPr id="171" name="Google Shape;171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4293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5225" y="0"/>
            <a:ext cx="5330825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</a:rPr>
              <a:t>In addition to the contributions in my thesis, I’m currently working on a new project to fine-tune a pi0 policy using a ball manipulation dataset that I collected myself.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</a:rPr>
              <a:t>The data was recorded with the diana7 dual-arm platform, with three synchronized RealSense cameras and full ROS integration. After preprocessing the data into the Hugging Face </a:t>
            </a:r>
            <a:r>
              <a:rPr lang="en-US" sz="1100" dirty="0" err="1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lerobot</a:t>
            </a:r>
            <a:r>
              <a:rPr lang="en-US" sz="1100" dirty="0">
                <a:solidFill>
                  <a:schemeClr val="dk1"/>
                </a:solidFill>
              </a:rPr>
              <a:t> format, I trained the </a:t>
            </a:r>
            <a:r>
              <a:rPr lang="en-US" sz="1100" dirty="0">
                <a:solidFill>
                  <a:srgbClr val="188038"/>
                </a:solidFill>
                <a:latin typeface="Roboto Mono"/>
                <a:ea typeface="Roboto Mono"/>
                <a:cs typeface="Roboto Mono"/>
                <a:sym typeface="Roboto Mono"/>
              </a:rPr>
              <a:t>pi0_fast_ball</a:t>
            </a:r>
            <a:r>
              <a:rPr lang="en-US" sz="1100" dirty="0">
                <a:solidFill>
                  <a:schemeClr val="dk1"/>
                </a:solidFill>
              </a:rPr>
              <a:t> policy using the </a:t>
            </a:r>
            <a:r>
              <a:rPr lang="en-US" sz="1100" dirty="0" err="1">
                <a:solidFill>
                  <a:schemeClr val="dk1"/>
                </a:solidFill>
              </a:rPr>
              <a:t>openpi</a:t>
            </a:r>
            <a:r>
              <a:rPr lang="en-US" sz="1100" dirty="0">
                <a:solidFill>
                  <a:schemeClr val="dk1"/>
                </a:solidFill>
              </a:rPr>
              <a:t> framework.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solidFill>
                  <a:schemeClr val="dk1"/>
                </a:solidFill>
              </a:rPr>
              <a:t>The model was trained for 30,000 steps on dual H100 GPUs and is now successfully served as a policy server. The next step will be executing the learned actions on the physical robot. This project shows the potential of combining pre-trained vision-language models with custom robot platforms for real-world manipulation.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1669700" y="17758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60"/>
              <a:buFont typeface="Calibri"/>
              <a:buNone/>
            </a:pPr>
            <a:r>
              <a:rPr lang="en-US" sz="405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In-Hand Object 6D Pose Estimation for Robot Manipulation</a:t>
            </a:r>
            <a:endParaRPr sz="4059"/>
          </a:p>
        </p:txBody>
      </p:sp>
      <p:sp>
        <p:nvSpPr>
          <p:cNvPr id="86" name="Google Shape;86;p1"/>
          <p:cNvSpPr txBox="1">
            <a:spLocks noGrp="1"/>
          </p:cNvSpPr>
          <p:nvPr>
            <p:ph type="body" idx="1"/>
          </p:nvPr>
        </p:nvSpPr>
        <p:spPr>
          <a:xfrm>
            <a:off x="1669700" y="4211250"/>
            <a:ext cx="82296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Yuyang Tu</a:t>
            </a:r>
            <a:endParaRPr sz="22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TAMS Group, University of Hamburg</a:t>
            </a:r>
            <a:endParaRPr sz="2200">
              <a:solidFill>
                <a:srgbClr val="666666"/>
              </a:solidFill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June 2025</a:t>
            </a:r>
            <a:endParaRPr sz="2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>
          <a:extLst>
            <a:ext uri="{FF2B5EF4-FFF2-40B4-BE49-F238E27FC236}">
              <a16:creationId xmlns:a16="http://schemas.microsoft.com/office/drawing/2014/main" id="{C428B11B-C4FD-BE01-C371-D4E8797E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">
            <a:extLst>
              <a:ext uri="{FF2B5EF4-FFF2-40B4-BE49-F238E27FC236}">
                <a16:creationId xmlns:a16="http://schemas.microsoft.com/office/drawing/2014/main" id="{31E9E2DF-28C0-188E-533E-43D3F0FFFC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83323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buSzPts val="4400"/>
            </a:pPr>
            <a:r>
              <a:rPr lang="en-US" altLang="zh-CN" sz="3200" dirty="0"/>
              <a:t>  </a:t>
            </a:r>
            <a:r>
              <a:rPr lang="el-GR" altLang="zh-CN" sz="3200" dirty="0"/>
              <a:t>π0</a:t>
            </a:r>
            <a:endParaRPr sz="3200" dirty="0"/>
          </a:p>
        </p:txBody>
      </p:sp>
      <p:sp>
        <p:nvSpPr>
          <p:cNvPr id="4" name="Google Shape;212;p16">
            <a:extLst>
              <a:ext uri="{FF2B5EF4-FFF2-40B4-BE49-F238E27FC236}">
                <a16:creationId xmlns:a16="http://schemas.microsoft.com/office/drawing/2014/main" id="{CF47275B-C9F5-09C8-043D-8963EF5C2C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70050" y="444500"/>
            <a:ext cx="9829800" cy="338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>
              <a:spcBef>
                <a:spcPts val="0"/>
              </a:spcBef>
              <a:buSzPts val="3200"/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altLang="zh-CN" sz="2600" dirty="0"/>
              <a:t>pi0 is a language-conditioned policy for diverse robot manipulation tasks</a:t>
            </a:r>
          </a:p>
          <a:p>
            <a:pPr marL="0" lvl="0" indent="0">
              <a:spcBef>
                <a:spcPts val="0"/>
              </a:spcBef>
              <a:buSzPts val="3200"/>
              <a:buNone/>
            </a:pPr>
            <a:endParaRPr lang="en-US"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ts val="3200"/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de-DE" altLang="zh-CN" sz="2600" dirty="0" err="1"/>
              <a:t>Uses</a:t>
            </a:r>
            <a:r>
              <a:rPr lang="de-DE" altLang="zh-CN" sz="2600" dirty="0"/>
              <a:t> </a:t>
            </a:r>
            <a:r>
              <a:rPr lang="de-DE" altLang="zh-CN" sz="2600" dirty="0" err="1"/>
              <a:t>frozen</a:t>
            </a:r>
            <a:r>
              <a:rPr lang="de-DE" altLang="zh-CN" sz="2600" dirty="0"/>
              <a:t> </a:t>
            </a:r>
            <a:r>
              <a:rPr lang="de-DE" altLang="zh-CN" sz="2600" dirty="0" err="1"/>
              <a:t>vision</a:t>
            </a:r>
            <a:r>
              <a:rPr lang="de-DE" altLang="zh-CN" sz="2600" dirty="0"/>
              <a:t> </a:t>
            </a:r>
            <a:r>
              <a:rPr lang="de-DE" altLang="zh-CN" sz="2600" dirty="0" err="1"/>
              <a:t>encoder</a:t>
            </a:r>
            <a:r>
              <a:rPr lang="de-DE" altLang="zh-CN" sz="2600" dirty="0"/>
              <a:t> + </a:t>
            </a:r>
            <a:r>
              <a:rPr lang="de-DE" altLang="zh-CN" sz="2600" dirty="0" err="1"/>
              <a:t>frozen</a:t>
            </a:r>
            <a:r>
              <a:rPr lang="de-DE" altLang="zh-CN" sz="2600" dirty="0"/>
              <a:t> </a:t>
            </a:r>
            <a:r>
              <a:rPr lang="de-DE" altLang="zh-CN" sz="2600" dirty="0" err="1"/>
              <a:t>language</a:t>
            </a:r>
            <a:r>
              <a:rPr lang="de-DE" altLang="zh-CN" sz="2600" dirty="0"/>
              <a:t> </a:t>
            </a:r>
            <a:r>
              <a:rPr lang="de-DE" altLang="zh-CN" sz="2600" dirty="0" err="1"/>
              <a:t>encoder</a:t>
            </a:r>
            <a:r>
              <a:rPr lang="de-DE" altLang="zh-CN" sz="2600" dirty="0"/>
              <a:t> (CLIP)</a:t>
            </a:r>
          </a:p>
          <a:p>
            <a:pPr marL="0" lvl="0" indent="0">
              <a:spcBef>
                <a:spcPts val="0"/>
              </a:spcBef>
              <a:buSzPts val="3200"/>
              <a:buNone/>
            </a:pPr>
            <a:endParaRPr lang="de-DE" sz="2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SzPts val="3200"/>
              <a:buNone/>
            </a:pP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altLang="zh-CN" sz="2600" dirty="0"/>
              <a:t>Trains a lightweight transformer-based token policy head</a:t>
            </a:r>
          </a:p>
          <a:p>
            <a:pPr marL="0" lvl="0" indent="0">
              <a:spcBef>
                <a:spcPts val="0"/>
              </a:spcBef>
              <a:buSzPts val="3200"/>
              <a:buNone/>
            </a:pPr>
            <a:endParaRPr lang="en-US" altLang="zh-CN" sz="2600" dirty="0"/>
          </a:p>
          <a:p>
            <a:pPr marL="0" indent="0">
              <a:spcBef>
                <a:spcPts val="640"/>
              </a:spcBef>
              <a:buSzPts val="3200"/>
              <a:buNone/>
            </a:pPr>
            <a:r>
              <a:rPr lang="de-DE" altLang="zh-CN" sz="2600" dirty="0"/>
              <a:t>Inputs: Language prompt;</a:t>
            </a:r>
            <a:r>
              <a:rPr lang="en-US" altLang="zh-CN" sz="2600" dirty="0"/>
              <a:t> One or more visual observations (RGB, segmentation, robot state)</a:t>
            </a:r>
          </a:p>
          <a:p>
            <a:pPr marL="0" indent="0">
              <a:spcBef>
                <a:spcPts val="640"/>
              </a:spcBef>
              <a:buSzPts val="3200"/>
              <a:buNone/>
            </a:pPr>
            <a:endParaRPr lang="en-US" altLang="zh-CN" sz="2600" dirty="0"/>
          </a:p>
          <a:p>
            <a:pPr marL="0" indent="0">
              <a:spcBef>
                <a:spcPts val="640"/>
              </a:spcBef>
              <a:buSzPts val="3200"/>
              <a:buNone/>
            </a:pPr>
            <a:r>
              <a:rPr lang="en-US" altLang="zh-CN" sz="2600" dirty="0"/>
              <a:t>• Outputs: Sequence of tokenized low-level robot actions</a:t>
            </a:r>
          </a:p>
          <a:p>
            <a:pPr marL="0" indent="0">
              <a:spcBef>
                <a:spcPts val="640"/>
              </a:spcBef>
              <a:buSzPts val="3200"/>
              <a:buNone/>
            </a:pPr>
            <a:endParaRPr lang="en-US" altLang="zh-CN" sz="2400" dirty="0"/>
          </a:p>
          <a:p>
            <a:pPr marL="0" indent="0">
              <a:spcBef>
                <a:spcPts val="640"/>
              </a:spcBef>
              <a:buSzPts val="3200"/>
              <a:buNone/>
            </a:pPr>
            <a:endParaRPr lang="en-US" altLang="zh-CN" sz="2400" dirty="0"/>
          </a:p>
          <a:p>
            <a:pPr marL="0" indent="0">
              <a:spcBef>
                <a:spcPts val="640"/>
              </a:spcBef>
              <a:buSzPts val="3200"/>
              <a:buNone/>
            </a:pPr>
            <a:r>
              <a:rPr lang="de-DE" altLang="zh-CN" sz="2400" dirty="0"/>
              <a:t>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A3E303-5962-35E5-E659-6D7F19418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50" y="2678113"/>
            <a:ext cx="10930235" cy="327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81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10500-B003-ABAE-DC93-47C85A3A8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2">
            <a:extLst>
              <a:ext uri="{FF2B5EF4-FFF2-40B4-BE49-F238E27FC236}">
                <a16:creationId xmlns:a16="http://schemas.microsoft.com/office/drawing/2014/main" id="{C087D56E-392E-8A40-AEE8-F68B7FF49485}"/>
              </a:ext>
            </a:extLst>
          </p:cNvPr>
          <p:cNvSpPr txBox="1">
            <a:spLocks/>
          </p:cNvSpPr>
          <p:nvPr/>
        </p:nvSpPr>
        <p:spPr>
          <a:xfrm>
            <a:off x="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200" dirty="0"/>
              <a:t>  F</a:t>
            </a:r>
            <a:r>
              <a:rPr lang="en-US" altLang="zh-CN" sz="3200" dirty="0"/>
              <a:t>uture work</a:t>
            </a:r>
            <a:endParaRPr lang="en-US" sz="3200" dirty="0"/>
          </a:p>
        </p:txBody>
      </p:sp>
      <p:pic>
        <p:nvPicPr>
          <p:cNvPr id="2" name="序列 01_2">
            <a:hlinkClick r:id="" action="ppaction://media"/>
            <a:extLst>
              <a:ext uri="{FF2B5EF4-FFF2-40B4-BE49-F238E27FC236}">
                <a16:creationId xmlns:a16="http://schemas.microsoft.com/office/drawing/2014/main" id="{CF98A1C9-38E2-3A23-4D13-8E6173599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0440" y="902871"/>
            <a:ext cx="9207944" cy="57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5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D8F9-952E-ED31-AFE3-CB25D962C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2;p2">
            <a:extLst>
              <a:ext uri="{FF2B5EF4-FFF2-40B4-BE49-F238E27FC236}">
                <a16:creationId xmlns:a16="http://schemas.microsoft.com/office/drawing/2014/main" id="{69B7BC59-9ABD-DCF0-B21B-C91C622A75B0}"/>
              </a:ext>
            </a:extLst>
          </p:cNvPr>
          <p:cNvSpPr txBox="1">
            <a:spLocks/>
          </p:cNvSpPr>
          <p:nvPr/>
        </p:nvSpPr>
        <p:spPr>
          <a:xfrm>
            <a:off x="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200" dirty="0"/>
              <a:t>  F</a:t>
            </a:r>
            <a:r>
              <a:rPr lang="en-US" altLang="zh-CN" sz="3200" dirty="0"/>
              <a:t>uture work</a:t>
            </a: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3D9996-2810-045F-59C4-0F0CA822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7" y="941667"/>
            <a:ext cx="573405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3465401-B4AF-47B0-B022-E791285A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4341533"/>
            <a:ext cx="5010150" cy="20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0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63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>
              <a:buSzPts val="4400"/>
            </a:pPr>
            <a:r>
              <a:rPr lang="en-US" sz="3200" dirty="0"/>
              <a:t> 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ToolGPT: </a:t>
            </a:r>
            <a:r>
              <a:rPr lang="en-US" altLang="zh-CN" sz="3200" dirty="0"/>
              <a:t>Language-Embedded 6D Pose Estimation</a:t>
            </a:r>
            <a:endParaRPr sz="3200" dirty="0"/>
          </a:p>
        </p:txBody>
      </p:sp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284414" y="140538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Input: Language + Point Cloud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LLM extracts semantic goal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Output: Functional 6D pose</a:t>
            </a:r>
            <a:endParaRPr sz="2400" dirty="0"/>
          </a:p>
        </p:txBody>
      </p:sp>
      <p:pic>
        <p:nvPicPr>
          <p:cNvPr id="138" name="图片 137">
            <a:extLst>
              <a:ext uri="{FF2B5EF4-FFF2-40B4-BE49-F238E27FC236}">
                <a16:creationId xmlns:a16="http://schemas.microsoft.com/office/drawing/2014/main" id="{E9C52323-227E-CB94-DC58-4EF48C6B8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958" y="1605580"/>
            <a:ext cx="7018242" cy="394776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>
          <a:extLst>
            <a:ext uri="{FF2B5EF4-FFF2-40B4-BE49-F238E27FC236}">
              <a16:creationId xmlns:a16="http://schemas.microsoft.com/office/drawing/2014/main" id="{2FC533A5-7CC4-E681-3B09-D6F207A38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8">
            <a:extLst>
              <a:ext uri="{FF2B5EF4-FFF2-40B4-BE49-F238E27FC236}">
                <a16:creationId xmlns:a16="http://schemas.microsoft.com/office/drawing/2014/main" id="{55F1B178-A62A-73DD-3212-0F394923EC64}"/>
              </a:ext>
            </a:extLst>
          </p:cNvPr>
          <p:cNvSpPr txBox="1"/>
          <p:nvPr/>
        </p:nvSpPr>
        <p:spPr>
          <a:xfrm>
            <a:off x="1962454" y="600622"/>
            <a:ext cx="896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altLang="zh-CN" sz="1000" b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Motivation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7" name="Google Shape;227;p38">
            <a:extLst>
              <a:ext uri="{FF2B5EF4-FFF2-40B4-BE49-F238E27FC236}">
                <a16:creationId xmlns:a16="http://schemas.microsoft.com/office/drawing/2014/main" id="{2B9F5E40-8ADC-FAB5-B448-F5EEA03DD67E}"/>
              </a:ext>
            </a:extLst>
          </p:cNvPr>
          <p:cNvSpPr txBox="1"/>
          <p:nvPr/>
        </p:nvSpPr>
        <p:spPr>
          <a:xfrm>
            <a:off x="2272954" y="608922"/>
            <a:ext cx="118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R</a:t>
            </a:r>
            <a:r>
              <a:rPr lang="en-US" altLang="zh-CN" sz="1000" b="1" dirty="0">
                <a:solidFill>
                  <a:schemeClr val="lt1"/>
                </a:solidFill>
                <a:latin typeface="Cambria"/>
                <a:ea typeface="Cambria"/>
                <a:sym typeface="Cambria"/>
              </a:rPr>
              <a:t>elated Work</a:t>
            </a:r>
            <a:endParaRPr b="1" dirty="0">
              <a:solidFill>
                <a:schemeClr val="lt1"/>
              </a:solidFill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E994EE1-EBB4-93A3-E5BF-BAB3086BAA04}"/>
              </a:ext>
            </a:extLst>
          </p:cNvPr>
          <p:cNvSpPr txBox="1">
            <a:spLocks/>
          </p:cNvSpPr>
          <p:nvPr/>
        </p:nvSpPr>
        <p:spPr>
          <a:xfrm>
            <a:off x="76808" y="1397043"/>
            <a:ext cx="4548851" cy="4125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VoxPoser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 [1]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Language → voxel maps via LLM and visual APIs  </a:t>
            </a:r>
          </a:p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CoPa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+mn-ea"/>
              </a:rPr>
              <a:t> [2]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Foundation models infer spatial constraints between object parts  </a:t>
            </a:r>
          </a:p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Both stop at spatial grounding; no SE(3) pose estimation  </a:t>
            </a:r>
          </a:p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ToolGPT: Predicts 6D pose of functionally relevant part from natural language + 3D point cloud </a:t>
            </a:r>
          </a:p>
        </p:txBody>
      </p:sp>
      <p:sp>
        <p:nvSpPr>
          <p:cNvPr id="2" name="Google Shape;100;g361bfa235e6_0_14">
            <a:extLst>
              <a:ext uri="{FF2B5EF4-FFF2-40B4-BE49-F238E27FC236}">
                <a16:creationId xmlns:a16="http://schemas.microsoft.com/office/drawing/2014/main" id="{665DFF32-D991-5DE6-CCA8-7C859E805339}"/>
              </a:ext>
            </a:extLst>
          </p:cNvPr>
          <p:cNvSpPr txBox="1">
            <a:spLocks/>
          </p:cNvSpPr>
          <p:nvPr/>
        </p:nvSpPr>
        <p:spPr>
          <a:xfrm>
            <a:off x="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200" dirty="0"/>
              <a:t>   Background</a:t>
            </a:r>
          </a:p>
        </p:txBody>
      </p:sp>
      <p:sp>
        <p:nvSpPr>
          <p:cNvPr id="3" name="Google Shape;71;p14">
            <a:extLst>
              <a:ext uri="{FF2B5EF4-FFF2-40B4-BE49-F238E27FC236}">
                <a16:creationId xmlns:a16="http://schemas.microsoft.com/office/drawing/2014/main" id="{9A37601E-447B-CCDE-26D5-2B456432BC7E}"/>
              </a:ext>
            </a:extLst>
          </p:cNvPr>
          <p:cNvSpPr txBox="1"/>
          <p:nvPr/>
        </p:nvSpPr>
        <p:spPr>
          <a:xfrm>
            <a:off x="259099" y="6291621"/>
            <a:ext cx="11716148" cy="525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[1] Huang, </a:t>
            </a:r>
            <a:r>
              <a:rPr lang="en-US" altLang="zh-CN" sz="800" dirty="0" err="1">
                <a:solidFill>
                  <a:srgbClr val="999999"/>
                </a:solidFill>
                <a:sym typeface="+mn-ea"/>
              </a:rPr>
              <a:t>Wenlong</a:t>
            </a:r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, et al. "</a:t>
            </a:r>
            <a:r>
              <a:rPr lang="en-US" altLang="zh-CN" sz="800" dirty="0" err="1">
                <a:solidFill>
                  <a:srgbClr val="999999"/>
                </a:solidFill>
                <a:sym typeface="+mn-ea"/>
              </a:rPr>
              <a:t>Voxposer</a:t>
            </a:r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: Composable 3d value maps for robotic manipulation with language models." </a:t>
            </a:r>
            <a:r>
              <a:rPr lang="en-US" altLang="zh-CN" sz="800" dirty="0" err="1">
                <a:solidFill>
                  <a:srgbClr val="999999"/>
                </a:solidFill>
                <a:sym typeface="+mn-ea"/>
              </a:rPr>
              <a:t>arXiv</a:t>
            </a:r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 preprint arXiv:2307.05973 (2023).</a:t>
            </a:r>
          </a:p>
          <a:p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[2] H. Huang*, F. Lin*, Y. Hu, S. Wang, Y. </a:t>
            </a:r>
            <a:r>
              <a:rPr lang="en-US" altLang="zh-CN" sz="800" dirty="0" err="1">
                <a:solidFill>
                  <a:srgbClr val="999999"/>
                </a:solidFill>
                <a:sym typeface="+mn-ea"/>
              </a:rPr>
              <a:t>Gao,CoPa</a:t>
            </a:r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: General Robotic Manipulation through Spatial Constraints of Parts with Foundation </a:t>
            </a:r>
            <a:r>
              <a:rPr lang="en-US" altLang="zh-CN" sz="800" dirty="0" err="1">
                <a:solidFill>
                  <a:srgbClr val="999999"/>
                </a:solidFill>
                <a:sym typeface="+mn-ea"/>
              </a:rPr>
              <a:t>Models,IEEE</a:t>
            </a:r>
            <a:r>
              <a:rPr lang="en-US" altLang="zh-CN" sz="800" dirty="0">
                <a:solidFill>
                  <a:srgbClr val="999999"/>
                </a:solidFill>
                <a:sym typeface="+mn-ea"/>
              </a:rPr>
              <a:t>/RSJ Int. Conf. on Intelligent Robots and Systems (IROS), 2024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588A535-8F44-152F-1E59-B43790D96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659" y="3536148"/>
            <a:ext cx="7258338" cy="29106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CFF4EA-5176-ECA9-34E8-0DE3CC81B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877" y="167418"/>
            <a:ext cx="6567902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1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F90668BE-7A25-A831-454A-5E35D17B8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>
            <a:extLst>
              <a:ext uri="{FF2B5EF4-FFF2-40B4-BE49-F238E27FC236}">
                <a16:creationId xmlns:a16="http://schemas.microsoft.com/office/drawing/2014/main" id="{95B2A8A4-EC4E-3D6E-C6FE-8855C62EEB05}"/>
              </a:ext>
            </a:extLst>
          </p:cNvPr>
          <p:cNvSpPr/>
          <p:nvPr/>
        </p:nvSpPr>
        <p:spPr>
          <a:xfrm>
            <a:off x="1445923" y="5646722"/>
            <a:ext cx="1100513" cy="7781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1866"/>
          </a:p>
        </p:txBody>
      </p:sp>
      <p:sp>
        <p:nvSpPr>
          <p:cNvPr id="2" name="Google Shape;100;g361bfa235e6_0_14">
            <a:extLst>
              <a:ext uri="{FF2B5EF4-FFF2-40B4-BE49-F238E27FC236}">
                <a16:creationId xmlns:a16="http://schemas.microsoft.com/office/drawing/2014/main" id="{D27CD94F-23AC-9A1D-5514-3A92586ABC20}"/>
              </a:ext>
            </a:extLst>
          </p:cNvPr>
          <p:cNvSpPr txBox="1">
            <a:spLocks/>
          </p:cNvSpPr>
          <p:nvPr/>
        </p:nvSpPr>
        <p:spPr>
          <a:xfrm>
            <a:off x="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200" dirty="0"/>
              <a:t>   Methodology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1E78C31-5EEA-FF7D-6DD3-3F73EF4DE20C}"/>
              </a:ext>
            </a:extLst>
          </p:cNvPr>
          <p:cNvGrpSpPr/>
          <p:nvPr/>
        </p:nvGrpSpPr>
        <p:grpSpPr>
          <a:xfrm>
            <a:off x="5089209" y="1204343"/>
            <a:ext cx="6468453" cy="4322314"/>
            <a:chOff x="2411396" y="1579504"/>
            <a:chExt cx="6468453" cy="432231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EAFFD031-F420-7E0B-22AD-90B863A6075F}"/>
                </a:ext>
              </a:extLst>
            </p:cNvPr>
            <p:cNvGrpSpPr/>
            <p:nvPr/>
          </p:nvGrpSpPr>
          <p:grpSpPr>
            <a:xfrm>
              <a:off x="2411396" y="1579504"/>
              <a:ext cx="6468453" cy="4322314"/>
              <a:chOff x="2411396" y="1579504"/>
              <a:chExt cx="6468453" cy="4322314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FA3B6993-3B36-C6A5-0CDB-EE3037CADD43}"/>
                  </a:ext>
                </a:extLst>
              </p:cNvPr>
              <p:cNvGrpSpPr/>
              <p:nvPr/>
            </p:nvGrpSpPr>
            <p:grpSpPr>
              <a:xfrm>
                <a:off x="2411396" y="1579504"/>
                <a:ext cx="6468453" cy="2005617"/>
                <a:chOff x="2034881" y="1568945"/>
                <a:chExt cx="6468453" cy="2005617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E5882E81-23C8-092F-E3F7-7E96A4047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r="49556" b="67196"/>
                <a:stretch>
                  <a:fillRect/>
                </a:stretch>
              </p:blipFill>
              <p:spPr>
                <a:xfrm>
                  <a:off x="2034881" y="1576154"/>
                  <a:ext cx="1951054" cy="1998408"/>
                </a:xfrm>
                <a:prstGeom prst="rect">
                  <a:avLst/>
                </a:prstGeom>
              </p:spPr>
            </p:pic>
            <p:pic>
              <p:nvPicPr>
                <p:cNvPr id="8" name="图片 7">
                  <a:extLst>
                    <a:ext uri="{FF2B5EF4-FFF2-40B4-BE49-F238E27FC236}">
                      <a16:creationId xmlns:a16="http://schemas.microsoft.com/office/drawing/2014/main" id="{67F8511E-B629-EE55-9A03-A71356F1A8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t="32922" r="48342" b="34155"/>
                <a:stretch>
                  <a:fillRect/>
                </a:stretch>
              </p:blipFill>
              <p:spPr>
                <a:xfrm>
                  <a:off x="6505339" y="1568945"/>
                  <a:ext cx="1997995" cy="2005617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BEBC1BB7-0D2B-E58C-E1BB-A2568AD8A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66492"/>
              <a:stretch>
                <a:fillRect/>
              </a:stretch>
            </p:blipFill>
            <p:spPr>
              <a:xfrm>
                <a:off x="4525748" y="3603782"/>
                <a:ext cx="4354101" cy="229803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8E2D012-626D-49E2-F771-3659D572D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2671" t="32593" b="33898"/>
              <a:stretch>
                <a:fillRect/>
              </a:stretch>
            </p:blipFill>
            <p:spPr>
              <a:xfrm>
                <a:off x="2411396" y="3603782"/>
                <a:ext cx="2060746" cy="2298036"/>
              </a:xfrm>
              <a:prstGeom prst="rect">
                <a:avLst/>
              </a:prstGeom>
            </p:spPr>
          </p:pic>
        </p:grp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4CE1F65-0D57-0DDC-B1EB-6F185C4D3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0937" b="67196"/>
            <a:stretch>
              <a:fillRect/>
            </a:stretch>
          </p:blipFill>
          <p:spPr>
            <a:xfrm>
              <a:off x="4805164" y="1579504"/>
              <a:ext cx="1897634" cy="1998408"/>
            </a:xfrm>
            <a:prstGeom prst="rect">
              <a:avLst/>
            </a:prstGeom>
          </p:spPr>
        </p:pic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BD6F358-20DD-438A-2CE8-BEA5FF9AF096}"/>
              </a:ext>
            </a:extLst>
          </p:cNvPr>
          <p:cNvSpPr txBox="1">
            <a:spLocks/>
          </p:cNvSpPr>
          <p:nvPr/>
        </p:nvSpPr>
        <p:spPr>
          <a:xfrm>
            <a:off x="76808" y="1397043"/>
            <a:ext cx="4548851" cy="4083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8242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altLang="zh-CN" sz="2000" dirty="0"/>
              <a:t>160+ tool models (generated in NVIDIA Isaac Gym)</a:t>
            </a:r>
          </a:p>
          <a:p>
            <a:pPr marL="457200" lvl="1" indent="0">
              <a:buClrTx/>
              <a:buNone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altLang="zh-CN" sz="2000" dirty="0"/>
              <a:t>Each tool annotated with 6D pose of functionally relevant part</a:t>
            </a:r>
          </a:p>
          <a:p>
            <a:pPr marL="457200" lvl="1" indent="0">
              <a:buClrTx/>
              <a:buNone/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ClrTx/>
              <a:buNone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altLang="zh-CN" sz="2000" dirty="0"/>
              <a:t>Point clouds captured from simulated multi-view cameras</a:t>
            </a:r>
          </a:p>
          <a:p>
            <a:pPr marL="457200" lvl="1" indent="0">
              <a:buClrTx/>
              <a:buNone/>
              <a:defRPr/>
            </a:pPr>
            <a:endParaRPr lang="en-US" altLang="zh-CN" sz="2000" dirty="0"/>
          </a:p>
          <a:p>
            <a:pPr marL="457200" lvl="1" indent="0">
              <a:buClrTx/>
              <a:buNone/>
              <a:defRPr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altLang="zh-CN" sz="2000" dirty="0"/>
              <a:t>Annotations include part names and 6D poses</a:t>
            </a:r>
          </a:p>
        </p:txBody>
      </p:sp>
    </p:spTree>
    <p:extLst>
      <p:ext uri="{BB962C8B-B14F-4D97-AF65-F5344CB8AC3E}">
        <p14:creationId xmlns:p14="http://schemas.microsoft.com/office/powerpoint/2010/main" val="300369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696EB787-B59C-A794-81A5-846BD87A7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>
            <a:extLst>
              <a:ext uri="{FF2B5EF4-FFF2-40B4-BE49-F238E27FC236}">
                <a16:creationId xmlns:a16="http://schemas.microsoft.com/office/drawing/2014/main" id="{DEAE1363-0ACD-66A2-6840-EE01054E3152}"/>
              </a:ext>
            </a:extLst>
          </p:cNvPr>
          <p:cNvSpPr/>
          <p:nvPr/>
        </p:nvSpPr>
        <p:spPr>
          <a:xfrm>
            <a:off x="1341517" y="3361351"/>
            <a:ext cx="1100513" cy="7781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1866"/>
          </a:p>
        </p:txBody>
      </p:sp>
      <p:sp>
        <p:nvSpPr>
          <p:cNvPr id="92" name="Google Shape;92;p16">
            <a:extLst>
              <a:ext uri="{FF2B5EF4-FFF2-40B4-BE49-F238E27FC236}">
                <a16:creationId xmlns:a16="http://schemas.microsoft.com/office/drawing/2014/main" id="{BB325C8A-9B17-AD8A-3D0C-897B6D6E5FBB}"/>
              </a:ext>
            </a:extLst>
          </p:cNvPr>
          <p:cNvSpPr/>
          <p:nvPr/>
        </p:nvSpPr>
        <p:spPr>
          <a:xfrm>
            <a:off x="1445923" y="5646722"/>
            <a:ext cx="1100513" cy="7781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1866"/>
          </a:p>
        </p:txBody>
      </p:sp>
      <p:sp>
        <p:nvSpPr>
          <p:cNvPr id="2" name="Google Shape;100;g361bfa235e6_0_14">
            <a:extLst>
              <a:ext uri="{FF2B5EF4-FFF2-40B4-BE49-F238E27FC236}">
                <a16:creationId xmlns:a16="http://schemas.microsoft.com/office/drawing/2014/main" id="{A748593E-7A88-F17E-4CDD-F28CA10D7291}"/>
              </a:ext>
            </a:extLst>
          </p:cNvPr>
          <p:cNvSpPr txBox="1">
            <a:spLocks/>
          </p:cNvSpPr>
          <p:nvPr/>
        </p:nvSpPr>
        <p:spPr>
          <a:xfrm>
            <a:off x="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200" dirty="0"/>
              <a:t>   Methodology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E6245-ADB9-B2FF-6B72-3DF6C4005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87" y="2131142"/>
            <a:ext cx="11169650" cy="323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08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5134D350-04C3-0661-ED20-41A4CC52F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>
            <a:extLst>
              <a:ext uri="{FF2B5EF4-FFF2-40B4-BE49-F238E27FC236}">
                <a16:creationId xmlns:a16="http://schemas.microsoft.com/office/drawing/2014/main" id="{509EF374-58DF-154A-68DB-13C961BEB0E6}"/>
              </a:ext>
            </a:extLst>
          </p:cNvPr>
          <p:cNvSpPr/>
          <p:nvPr/>
        </p:nvSpPr>
        <p:spPr>
          <a:xfrm>
            <a:off x="1341517" y="3361351"/>
            <a:ext cx="1100513" cy="7781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1866"/>
          </a:p>
        </p:txBody>
      </p:sp>
      <p:sp>
        <p:nvSpPr>
          <p:cNvPr id="92" name="Google Shape;92;p16">
            <a:extLst>
              <a:ext uri="{FF2B5EF4-FFF2-40B4-BE49-F238E27FC236}">
                <a16:creationId xmlns:a16="http://schemas.microsoft.com/office/drawing/2014/main" id="{B592EF63-5F9F-F4D9-C4C4-4F666D893649}"/>
              </a:ext>
            </a:extLst>
          </p:cNvPr>
          <p:cNvSpPr/>
          <p:nvPr/>
        </p:nvSpPr>
        <p:spPr>
          <a:xfrm>
            <a:off x="1445923" y="5646722"/>
            <a:ext cx="1100513" cy="7781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 algn="ctr"/>
            <a:endParaRPr sz="1866"/>
          </a:p>
        </p:txBody>
      </p:sp>
      <p:sp>
        <p:nvSpPr>
          <p:cNvPr id="2" name="Google Shape;100;g361bfa235e6_0_14">
            <a:extLst>
              <a:ext uri="{FF2B5EF4-FFF2-40B4-BE49-F238E27FC236}">
                <a16:creationId xmlns:a16="http://schemas.microsoft.com/office/drawing/2014/main" id="{48D3457F-DB12-8738-6DBC-274DEFC298BB}"/>
              </a:ext>
            </a:extLst>
          </p:cNvPr>
          <p:cNvSpPr txBox="1">
            <a:spLocks/>
          </p:cNvSpPr>
          <p:nvPr/>
        </p:nvSpPr>
        <p:spPr>
          <a:xfrm>
            <a:off x="0" y="-1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SzPts val="4400"/>
            </a:pPr>
            <a:r>
              <a:rPr lang="en-US" sz="3200" dirty="0"/>
              <a:t>   Methodology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082D0A-E504-A74D-0523-3B42897CA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58" y="3206746"/>
            <a:ext cx="8113021" cy="35829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39CF8C-B500-21D7-9F28-4BCD9920F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452" y="191039"/>
            <a:ext cx="5178698" cy="28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/>
              <a:t> 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ToolGPT: Real Robot Tasks</a:t>
            </a:r>
            <a:endParaRPr sz="3200" dirty="0"/>
          </a:p>
        </p:txBody>
      </p:sp>
      <p:sp>
        <p:nvSpPr>
          <p:cNvPr id="174" name="Google Shape;174;p11"/>
          <p:cNvSpPr txBox="1">
            <a:spLocks noGrp="1"/>
          </p:cNvSpPr>
          <p:nvPr>
            <p:ph type="body" idx="1"/>
          </p:nvPr>
        </p:nvSpPr>
        <p:spPr>
          <a:xfrm>
            <a:off x="329184" y="116601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Generalizes to unseen tools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Executes tasks like hammering, inserting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Real-world success</a:t>
            </a:r>
            <a:endParaRPr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432854-E57A-E671-578F-080BBE83A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201" y="2813050"/>
            <a:ext cx="8858846" cy="376457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57BADF-E870-0D08-B6B9-27A14042DE93}"/>
              </a:ext>
            </a:extLst>
          </p:cNvPr>
          <p:cNvSpPr txBox="1"/>
          <p:nvPr/>
        </p:nvSpPr>
        <p:spPr>
          <a:xfrm>
            <a:off x="1625600" y="2603500"/>
            <a:ext cx="201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“Hammer/Pull the nail”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7801CD-C8FC-2956-84F2-9CB6C11FB287}"/>
              </a:ext>
            </a:extLst>
          </p:cNvPr>
          <p:cNvSpPr txBox="1"/>
          <p:nvPr/>
        </p:nvSpPr>
        <p:spPr>
          <a:xfrm>
            <a:off x="3981450" y="2603499"/>
            <a:ext cx="201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“Unscrew the nut”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F63E236-05F1-41A6-CAD9-AACC733982E0}"/>
              </a:ext>
            </a:extLst>
          </p:cNvPr>
          <p:cNvSpPr txBox="1"/>
          <p:nvPr/>
        </p:nvSpPr>
        <p:spPr>
          <a:xfrm>
            <a:off x="5888623" y="2580481"/>
            <a:ext cx="2328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“Hang the mug on the shelf”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34934D8-662C-E998-A4FF-147896D00001}"/>
              </a:ext>
            </a:extLst>
          </p:cNvPr>
          <p:cNvSpPr txBox="1"/>
          <p:nvPr/>
        </p:nvSpPr>
        <p:spPr>
          <a:xfrm>
            <a:off x="8522297" y="2580480"/>
            <a:ext cx="201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“Cut the paper”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fense_video_toolgpt_1">
            <a:hlinkClick r:id="" action="ppaction://media"/>
            <a:extLst>
              <a:ext uri="{FF2B5EF4-FFF2-40B4-BE49-F238E27FC236}">
                <a16:creationId xmlns:a16="http://schemas.microsoft.com/office/drawing/2014/main" id="{FDBBB968-9CB1-061E-A0EE-61200DF15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-23018"/>
            <a:ext cx="12096750" cy="68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E0D71F-4165-53C8-88D7-337D0E0D4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r="12994"/>
          <a:stretch>
            <a:fillRect/>
          </a:stretch>
        </p:blipFill>
        <p:spPr bwMode="auto">
          <a:xfrm>
            <a:off x="6405562" y="948406"/>
            <a:ext cx="4865688" cy="557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" name="Google Shape;211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83323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200" dirty="0"/>
              <a:t> 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Work – pi0-based Policy Learning for Robot Manipulation</a:t>
            </a:r>
            <a:endParaRPr sz="3200" dirty="0"/>
          </a:p>
        </p:txBody>
      </p:sp>
      <p:sp>
        <p:nvSpPr>
          <p:cNvPr id="212" name="Google Shape;212;p16"/>
          <p:cNvSpPr txBox="1">
            <a:spLocks noGrp="1"/>
          </p:cNvSpPr>
          <p:nvPr>
            <p:ph type="body" idx="1"/>
          </p:nvPr>
        </p:nvSpPr>
        <p:spPr>
          <a:xfrm>
            <a:off x="476250" y="1600200"/>
            <a:ext cx="5562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Project: Fine-tuning pi0 policy 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 ball manipulation dataset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Dataset collected on diana7 dual-arm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setup with multi-camera ROS system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Policy trained using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openpi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(pi0_fast_ball config)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dual H100 GPUs</a:t>
            </a:r>
            <a:endParaRPr sz="2400" dirty="0"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• Next step: Execute actions on real robot using 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policy server</a:t>
            </a:r>
            <a:endParaRPr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1764</TotalTime>
  <Words>1952</Words>
  <Application>Microsoft Office PowerPoint</Application>
  <PresentationFormat>自定义</PresentationFormat>
  <Paragraphs>102</Paragraphs>
  <Slides>12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Roboto</vt:lpstr>
      <vt:lpstr>Roboto Mono</vt:lpstr>
      <vt:lpstr>Arial</vt:lpstr>
      <vt:lpstr>Calibri</vt:lpstr>
      <vt:lpstr>Cambria</vt:lpstr>
      <vt:lpstr>Office Theme</vt:lpstr>
      <vt:lpstr>In-Hand Object 6D Pose Estimation for Robot Manipulation</vt:lpstr>
      <vt:lpstr>  ToolGPT: Language-Embedded 6D Pose Estimation</vt:lpstr>
      <vt:lpstr>PowerPoint 演示文稿</vt:lpstr>
      <vt:lpstr>PowerPoint 演示文稿</vt:lpstr>
      <vt:lpstr>PowerPoint 演示文稿</vt:lpstr>
      <vt:lpstr>PowerPoint 演示文稿</vt:lpstr>
      <vt:lpstr>  ToolGPT: Real Robot Tasks</vt:lpstr>
      <vt:lpstr>PowerPoint 演示文稿</vt:lpstr>
      <vt:lpstr>  Current Work – pi0-based Policy Learning for Robot Manipulation</vt:lpstr>
      <vt:lpstr>  π0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CAPTIVA</dc:creator>
  <cp:lastModifiedBy>Yuyang Tu</cp:lastModifiedBy>
  <cp:revision>19</cp:revision>
  <dcterms:created xsi:type="dcterms:W3CDTF">2013-01-27T09:14:16Z</dcterms:created>
  <dcterms:modified xsi:type="dcterms:W3CDTF">2025-06-11T09:35:30Z</dcterms:modified>
</cp:coreProperties>
</file>